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7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638" autoAdjust="0"/>
  </p:normalViewPr>
  <p:slideViewPr>
    <p:cSldViewPr>
      <p:cViewPr varScale="1">
        <p:scale>
          <a:sx n="55" d="100"/>
          <a:sy n="55" d="100"/>
        </p:scale>
        <p:origin x="102" y="12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136306DB-0706-412C-B467-7287948CC862}" type="datetimeFigureOut">
              <a:rPr lang="en-US" smtClean="0"/>
              <a:t>6/9/2024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54667E37-1572-47B6-B04E-DC799A8C0F11}" type="slidenum">
              <a:rPr lang="en-US" smtClean="0"/>
              <a:t>‹#›</a:t>
            </a:fld>
            <a:endParaRPr lang="en-US"/>
          </a:p>
        </p:txBody>
      </p:sp>
    </p:spTree>
    <p:extLst>
      <p:ext uri="{BB962C8B-B14F-4D97-AF65-F5344CB8AC3E}">
        <p14:creationId xmlns:p14="http://schemas.microsoft.com/office/powerpoint/2010/main" val="4286673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eployedmedicine.com/market/31/content/40"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jts.amedd.army.mil/assets/docs/cpgs/Orthopaedic_Trauma_Extremity_Fractures_26_Feb_2020_ID56.pdf" TargetMode="External"/><Relationship Id="rId4" Type="http://schemas.openxmlformats.org/officeDocument/2006/relationships/hyperlink" Target="https://jts.amedd.army.mil/assets/docs/cpgs/Infection_Prevention_in_Combat-related_Injuries_27_Jan_2021_ID24.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1</a:t>
            </a:fld>
            <a:endParaRPr lang="en-US"/>
          </a:p>
        </p:txBody>
      </p:sp>
    </p:spTree>
    <p:extLst>
      <p:ext uri="{BB962C8B-B14F-4D97-AF65-F5344CB8AC3E}">
        <p14:creationId xmlns:p14="http://schemas.microsoft.com/office/powerpoint/2010/main" val="758134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primary objectives of fracture management and splinting are to prevent further injury to local tissues or organs, to protect the nerves and vessels that run parallel to bones, and to make the casualty more comfortable by relieving their pain.</a:t>
            </a:r>
          </a:p>
          <a:p>
            <a:pPr algn="l"/>
            <a:r>
              <a:rPr lang="en-US" b="0" i="0" dirty="0">
                <a:solidFill>
                  <a:srgbClr val="212529"/>
                </a:solidFill>
                <a:effectLst/>
                <a:highlight>
                  <a:srgbClr val="FFFFFF"/>
                </a:highlight>
                <a:latin typeface="-apple-system"/>
              </a:rPr>
              <a:t>Prior to splinting, an injured extremity should be returned to a normal anatomic position, if feasible.</a:t>
            </a:r>
            <a:r>
              <a:rPr lang="en-US" b="0" i="0" baseline="30000" dirty="0">
                <a:solidFill>
                  <a:srgbClr val="212529"/>
                </a:solidFill>
                <a:effectLst/>
                <a:highlight>
                  <a:srgbClr val="FFFFFF"/>
                </a:highlight>
                <a:latin typeface="-apple-system"/>
              </a:rPr>
              <a:t>14</a:t>
            </a:r>
            <a:r>
              <a:rPr lang="en-US" b="0" i="0" dirty="0">
                <a:solidFill>
                  <a:srgbClr val="212529"/>
                </a:solidFill>
                <a:effectLst/>
                <a:highlight>
                  <a:srgbClr val="FFFFFF"/>
                </a:highlight>
                <a:latin typeface="-apple-system"/>
              </a:rPr>
              <a:t> This may involve the gentle use of manual traction to realign the bones to their baseline anatomical position, but care must be exercised when attempting a reduction. If a second attempt to reduce has been unsuccessful, the fracture should be splinted as is in order to minimize any excess manipulation. When attempting to reduce a fractured extremity, with no distal pulse the goal of the reduction is to restore pulse to the limb. Once reduced, the restored alignment can alleviate compression and result in increased perfusion and decreased pain.</a:t>
            </a:r>
          </a:p>
          <a:p>
            <a:pPr algn="l"/>
            <a:r>
              <a:rPr lang="en-US" b="0" i="0" dirty="0">
                <a:solidFill>
                  <a:srgbClr val="212529"/>
                </a:solidFill>
                <a:effectLst/>
                <a:highlight>
                  <a:srgbClr val="FFFFFF"/>
                </a:highlight>
                <a:latin typeface="-apple-system"/>
              </a:rPr>
              <a:t>Remember, one of the primary objectives of splinting is to prevent movement of the injured body part; so be sure to splint your casualty prior to moving them whenever you can, as that is the most common time for a fracture to be compromised.</a:t>
            </a:r>
          </a:p>
          <a:p>
            <a:pPr algn="l"/>
            <a:r>
              <a:rPr lang="en-US" b="0" i="0" dirty="0">
                <a:solidFill>
                  <a:srgbClr val="212529"/>
                </a:solidFill>
                <a:effectLst/>
                <a:highlight>
                  <a:srgbClr val="FFFFFF"/>
                </a:highlight>
                <a:latin typeface="-apple-system"/>
              </a:rPr>
              <a:t>Always incorporate the joint proximal and the joint distal to the site of the fracture in your splint.</a:t>
            </a:r>
            <a:r>
              <a:rPr lang="en-US" b="0" i="0" baseline="30000" dirty="0">
                <a:solidFill>
                  <a:srgbClr val="212529"/>
                </a:solidFill>
                <a:effectLst/>
                <a:highlight>
                  <a:srgbClr val="FFFFFF"/>
                </a:highlight>
                <a:latin typeface="-apple-system"/>
              </a:rPr>
              <a:t>15</a:t>
            </a:r>
            <a:r>
              <a:rPr lang="en-US" b="0" i="0" dirty="0">
                <a:solidFill>
                  <a:srgbClr val="212529"/>
                </a:solidFill>
                <a:effectLst/>
                <a:highlight>
                  <a:srgbClr val="FFFFFF"/>
                </a:highlight>
                <a:latin typeface="-apple-system"/>
              </a:rPr>
              <a:t> There are rare times when this cannot be done, but every effort should be made to immobilize both joints, as movement at either joint will result in movement at the fracture site, resulting in both increased pain and possible further injury.</a:t>
            </a:r>
          </a:p>
          <a:p>
            <a:pPr algn="l"/>
            <a:r>
              <a:rPr lang="en-US" b="0" i="0" dirty="0">
                <a:solidFill>
                  <a:srgbClr val="212529"/>
                </a:solidFill>
                <a:effectLst/>
                <a:highlight>
                  <a:srgbClr val="FFFFFF"/>
                </a:highlight>
                <a:latin typeface="-apple-system"/>
              </a:rPr>
              <a:t>Once you have applied a splint, be sure to reassess the pulses, motor, and sensory (PMS) function distal to the fracture, and compare that to the baseline PMS assessment you performed prior to splint application.</a:t>
            </a:r>
            <a:r>
              <a:rPr lang="en-US" b="0" i="0" baseline="30000" dirty="0">
                <a:solidFill>
                  <a:srgbClr val="212529"/>
                </a:solidFill>
                <a:effectLst/>
                <a:highlight>
                  <a:srgbClr val="FFFFFF"/>
                </a:highlight>
                <a:latin typeface="-apple-system"/>
              </a:rPr>
              <a:t>16</a:t>
            </a:r>
            <a:r>
              <a:rPr lang="en-US" b="0" i="0" dirty="0">
                <a:solidFill>
                  <a:srgbClr val="212529"/>
                </a:solidFill>
                <a:effectLst/>
                <a:highlight>
                  <a:srgbClr val="FFFFFF"/>
                </a:highlight>
                <a:latin typeface="-apple-system"/>
              </a:rPr>
              <a:t> If there is a decline in function, then the splint needs to be removed and reapplied, ensuring that it did not place the limb in a non-anatomic position or that the securing bandages were not applied too tightly.</a:t>
            </a:r>
          </a:p>
          <a:p>
            <a:pPr algn="l"/>
            <a:r>
              <a:rPr lang="en-US" b="0" i="0" dirty="0">
                <a:solidFill>
                  <a:srgbClr val="212529"/>
                </a:solidFill>
                <a:effectLst/>
                <a:highlight>
                  <a:srgbClr val="FFFFFF"/>
                </a:highlight>
                <a:latin typeface="-apple-system"/>
              </a:rPr>
              <a:t>Although realignment of the fracture and splinting can result in decreased pain, it is still appropriate to administer pain management based on the TCCC Guidelines. And antibiotic administration is indicated for any open fractures.</a:t>
            </a:r>
            <a:r>
              <a:rPr lang="en-US" b="0" i="0" baseline="30000" dirty="0">
                <a:solidFill>
                  <a:srgbClr val="212529"/>
                </a:solidFill>
                <a:effectLst/>
                <a:highlight>
                  <a:srgbClr val="FFFFFF"/>
                </a:highlight>
                <a:latin typeface="-apple-system"/>
              </a:rPr>
              <a:t>17</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Consider elevating the extremity to reduce edema and decrease pain, if tactically feasible.</a:t>
            </a:r>
            <a:r>
              <a:rPr lang="en-US" b="0" i="0" baseline="30000" dirty="0">
                <a:solidFill>
                  <a:srgbClr val="212529"/>
                </a:solidFill>
                <a:effectLst/>
                <a:highlight>
                  <a:srgbClr val="FFFFFF"/>
                </a:highlight>
                <a:latin typeface="-apple-system"/>
              </a:rPr>
              <a:t>18</a:t>
            </a:r>
            <a:r>
              <a:rPr lang="en-US" b="0" i="0" dirty="0">
                <a:solidFill>
                  <a:srgbClr val="212529"/>
                </a:solidFill>
                <a:effectLst/>
                <a:highlight>
                  <a:srgbClr val="FFFFFF"/>
                </a:highlight>
                <a:latin typeface="-apple-system"/>
              </a:rPr>
              <a:t> This is not always possible, particularly during casualty transport. Also, take care to avoid having the littler straps apply direct pressure on a fracture site whenever possible, as this will both create additional pain and potentially cause further injury.</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10</a:t>
            </a:fld>
            <a:endParaRPr lang="en-US"/>
          </a:p>
        </p:txBody>
      </p:sp>
    </p:spTree>
    <p:extLst>
      <p:ext uri="{BB962C8B-B14F-4D97-AF65-F5344CB8AC3E}">
        <p14:creationId xmlns:p14="http://schemas.microsoft.com/office/powerpoint/2010/main" val="809517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Begin by collecting all of the potential splinting materials you will need prior to starting. Once you begin the process of applying a splint, it is difficult to leave and gather additional materials without having to start over again. The actual splinting materials can be malleable (formable to the contours of the site of the fracture) or rigid; but the principles of splinting are the same for both malleable and rigid materials. Padding and materials to secure the splint once applied are also necessary.</a:t>
            </a:r>
            <a:r>
              <a:rPr lang="en-US" b="0" i="0" baseline="30000" dirty="0">
                <a:solidFill>
                  <a:srgbClr val="212529"/>
                </a:solidFill>
                <a:effectLst/>
                <a:highlight>
                  <a:srgbClr val="FFFFFF"/>
                </a:highlight>
                <a:latin typeface="-apple-system"/>
              </a:rPr>
              <a:t>19</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Whenever available, ask a Combat Lifesaver or Combat Medic/Corpsman to help you. They can support the injured extremity during splint application if the casualty is unable to do that themselves, and can assist in holding the splint in place while it is secured.</a:t>
            </a:r>
          </a:p>
          <a:p>
            <a:pPr algn="l"/>
            <a:r>
              <a:rPr lang="en-US" b="0" i="0" dirty="0">
                <a:solidFill>
                  <a:srgbClr val="212529"/>
                </a:solidFill>
                <a:effectLst/>
                <a:highlight>
                  <a:srgbClr val="FFFFFF"/>
                </a:highlight>
                <a:latin typeface="-apple-system"/>
              </a:rPr>
              <a:t>Before applying it to the injury, measure and/or shape the splinting materials on the opposite (hopefully uninjured) extremity, whenever you can. This reduces the amount of manipulation at the site of the injury. When designing the splint, be sure to leave access to allow for a PMS assessment after the splint is applied.</a:t>
            </a:r>
          </a:p>
          <a:p>
            <a:pPr algn="l"/>
            <a:r>
              <a:rPr lang="en-US" b="0" i="0" dirty="0">
                <a:solidFill>
                  <a:srgbClr val="212529"/>
                </a:solidFill>
                <a:effectLst/>
                <a:highlight>
                  <a:srgbClr val="FFFFFF"/>
                </a:highlight>
                <a:latin typeface="-apple-system"/>
              </a:rPr>
              <a:t>As mentioned previously, ideally you want to design the splint so that the injury maintains its normal anatomic position. And the splint should encompass the joints above and below the site of the fracture.</a:t>
            </a:r>
          </a:p>
          <a:p>
            <a:pPr algn="l"/>
            <a:r>
              <a:rPr lang="en-US" b="0" i="0" dirty="0">
                <a:solidFill>
                  <a:srgbClr val="212529"/>
                </a:solidFill>
                <a:effectLst/>
                <a:highlight>
                  <a:srgbClr val="FFFFFF"/>
                </a:highlight>
                <a:latin typeface="-apple-system"/>
              </a:rPr>
              <a:t>Padding is essential, both for casualty comfort and sometimes for proper alignment. Ensure that any voids are filled to prevent the splint from applying pressure directly on the extremity, in particular over areas that are already tender.</a:t>
            </a:r>
          </a:p>
          <a:p>
            <a:pPr algn="l"/>
            <a:r>
              <a:rPr lang="en-US" b="0" i="0" dirty="0">
                <a:solidFill>
                  <a:srgbClr val="212529"/>
                </a:solidFill>
                <a:effectLst/>
                <a:highlight>
                  <a:srgbClr val="FFFFFF"/>
                </a:highlight>
                <a:latin typeface="-apple-system"/>
              </a:rPr>
              <a:t>Secure the splint with cravats, pressure bandages, cloth strips, or any available tape. Enough pressure should be applied to maintain the splint in position, but avoid exerting excessive pressure when securing. Also, tuck any loose ends of materials so that they do not create problems during casualty transport.</a:t>
            </a:r>
          </a:p>
          <a:p>
            <a:pPr algn="l"/>
            <a:r>
              <a:rPr lang="en-US" b="0" i="0" dirty="0">
                <a:solidFill>
                  <a:srgbClr val="212529"/>
                </a:solidFill>
                <a:effectLst/>
                <a:highlight>
                  <a:srgbClr val="FFFFFF"/>
                </a:highlight>
                <a:latin typeface="-apple-system"/>
              </a:rPr>
              <a:t>Depending on the situation, you may also consider slings and/or swathes to help keep the extremity close to the body and avoid unnecessary movements. This could even include using the casualty’s shirt and safety pins as a makeshift sling.</a:t>
            </a:r>
          </a:p>
          <a:p>
            <a:pPr algn="l"/>
            <a:r>
              <a:rPr lang="en-US" b="0" i="0" dirty="0">
                <a:solidFill>
                  <a:srgbClr val="212529"/>
                </a:solidFill>
                <a:effectLst/>
                <a:highlight>
                  <a:srgbClr val="FFFFFF"/>
                </a:highlight>
                <a:latin typeface="-apple-system"/>
              </a:rPr>
              <a:t>And as mentioned before, be sure to recheck the casualty’s PMS distal to any splint you apply and adjust the splint accordingly if there is a change from baseline.</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11</a:t>
            </a:fld>
            <a:endParaRPr lang="en-US"/>
          </a:p>
        </p:txBody>
      </p:sp>
    </p:spTree>
    <p:extLst>
      <p:ext uri="{BB962C8B-B14F-4D97-AF65-F5344CB8AC3E}">
        <p14:creationId xmlns:p14="http://schemas.microsoft.com/office/powerpoint/2010/main" val="2016732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two most common types of malleable splints are foam-padded aluminum/metal splints like the SAM</a:t>
            </a:r>
            <a:r>
              <a:rPr lang="en-US" b="0" i="0" baseline="30000" dirty="0">
                <a:solidFill>
                  <a:srgbClr val="212529"/>
                </a:solidFill>
                <a:effectLst/>
                <a:highlight>
                  <a:srgbClr val="FFFFFF"/>
                </a:highlight>
                <a:latin typeface="-apple-system"/>
              </a:rPr>
              <a:t>®</a:t>
            </a:r>
            <a:r>
              <a:rPr lang="en-US" b="0" i="0" dirty="0">
                <a:solidFill>
                  <a:srgbClr val="212529"/>
                </a:solidFill>
                <a:effectLst/>
                <a:highlight>
                  <a:srgbClr val="FFFFFF"/>
                </a:highlight>
                <a:latin typeface="-apple-system"/>
              </a:rPr>
              <a:t> splint and wire ladder splints. These splints gain rigidity by folding or creasing the metal framework, so they have to be molded and bent to stabilize the bone. Simply wrapping them around the area of injury or joints will not provide the support needed. Some evacuation assets also use vacuum splints that are molded around the fracture and become rigid when the air is removed.</a:t>
            </a:r>
          </a:p>
          <a:p>
            <a:pPr algn="l"/>
            <a:r>
              <a:rPr lang="en-US" b="0" i="0" dirty="0">
                <a:solidFill>
                  <a:srgbClr val="212529"/>
                </a:solidFill>
                <a:effectLst/>
                <a:highlight>
                  <a:srgbClr val="FFFFFF"/>
                </a:highlight>
                <a:latin typeface="-apple-system"/>
              </a:rPr>
              <a:t>One advantage that malleable splints have compared to rigid splints, is that they can be contoured to the area of injury and be molded around joints at angles. This not only provides the rigidity they need to support the fracture, but minimizes the need for excess packing and often provides more comfort for the casualty. That said, malleable splints still need to be properly padded with other materials, despite foam padding on their surface.</a:t>
            </a:r>
          </a:p>
          <a:p>
            <a:pPr algn="l"/>
            <a:r>
              <a:rPr lang="en-US" b="0" i="0" dirty="0">
                <a:solidFill>
                  <a:srgbClr val="212529"/>
                </a:solidFill>
                <a:effectLst/>
                <a:highlight>
                  <a:srgbClr val="FFFFFF"/>
                </a:highlight>
                <a:latin typeface="-apple-system"/>
              </a:rPr>
              <a:t>There are many shapes and uses for malleable splints, and it is important to practice with the most common splints prior to deployment, using the same materials you will potentially have access to when downrange.</a:t>
            </a:r>
          </a:p>
          <a:p>
            <a:pPr algn="l"/>
            <a:r>
              <a:rPr lang="en-US" b="0" i="0" dirty="0">
                <a:solidFill>
                  <a:srgbClr val="212529"/>
                </a:solidFill>
                <a:effectLst/>
                <a:highlight>
                  <a:srgbClr val="FFFFFF"/>
                </a:highlight>
                <a:latin typeface="-apple-system"/>
              </a:rPr>
              <a:t>In general, malleable splints are good for shorter bones and angled splint positions, as the additional creases and bends lead to increased rigidity when compared to a straight, long splint. That said, multiple malleable splints can be combined and secured in ways that support longer bone fractures, as well.</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12</a:t>
            </a:fld>
            <a:endParaRPr lang="en-US"/>
          </a:p>
        </p:txBody>
      </p:sp>
    </p:spTree>
    <p:extLst>
      <p:ext uri="{BB962C8B-B14F-4D97-AF65-F5344CB8AC3E}">
        <p14:creationId xmlns:p14="http://schemas.microsoft.com/office/powerpoint/2010/main" val="4009323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The following video will highlight some of the splinting principles using malleable splints that we’ve just discussed.</a:t>
            </a:r>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13</a:t>
            </a:fld>
            <a:endParaRPr lang="en-US"/>
          </a:p>
        </p:txBody>
      </p:sp>
    </p:spTree>
    <p:extLst>
      <p:ext uri="{BB962C8B-B14F-4D97-AF65-F5344CB8AC3E}">
        <p14:creationId xmlns:p14="http://schemas.microsoft.com/office/powerpoint/2010/main" val="4264069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Several different types of materials can serve as rigid splints. Some of these are materials dedicated to splinting, but often the tactical situation lends itself to improvisation.</a:t>
            </a:r>
          </a:p>
          <a:p>
            <a:pPr algn="l"/>
            <a:r>
              <a:rPr lang="en-US" b="0" i="0" dirty="0">
                <a:solidFill>
                  <a:srgbClr val="212529"/>
                </a:solidFill>
                <a:effectLst/>
                <a:highlight>
                  <a:srgbClr val="FFFFFF"/>
                </a:highlight>
                <a:latin typeface="-apple-system"/>
              </a:rPr>
              <a:t>It is less common to see rigid splints in current aid bags or on transport vehicles. These padded boards take up more room and are less versatile than malleable splints. Depending on the unit mission and operating procedures, you may encounter traction splints. They are a type of rigid splint that applies traction to the extremity while stabilizing the long bones, and are commonly used on femur fractures where the large muscles can make restoring the normal anatomic position of the fracture problematic.</a:t>
            </a:r>
            <a:r>
              <a:rPr lang="en-US" b="0" i="0" baseline="30000" dirty="0">
                <a:solidFill>
                  <a:srgbClr val="212529"/>
                </a:solidFill>
                <a:effectLst/>
                <a:highlight>
                  <a:srgbClr val="FFFFFF"/>
                </a:highlight>
                <a:latin typeface="-apple-system"/>
              </a:rPr>
              <a:t>20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More commonly, you will find yourself using something from the environment as a rigid splint. This could be a sturdy tree limb, a piece of wood, a metal or wooden pole, folded cardboard, or even the casualty’s weapon, ensuring that it is unloaded and safe. The length of the objects may be pre-determined and create application problems, depending on the site being splinted.</a:t>
            </a:r>
          </a:p>
          <a:p>
            <a:pPr algn="l"/>
            <a:r>
              <a:rPr lang="en-US" b="0" i="0" dirty="0">
                <a:solidFill>
                  <a:srgbClr val="212529"/>
                </a:solidFill>
                <a:effectLst/>
                <a:highlight>
                  <a:srgbClr val="FFFFFF"/>
                </a:highlight>
                <a:latin typeface="-apple-system"/>
              </a:rPr>
              <a:t>Another issue to remember with rigid splints is that the lack of anatomic contours means that more padding will usually be needed, so be sure to gather adequate padding materials prior to application.</a:t>
            </a:r>
          </a:p>
          <a:p>
            <a:pPr algn="l"/>
            <a:r>
              <a:rPr lang="en-US" b="0" i="0" dirty="0">
                <a:solidFill>
                  <a:srgbClr val="212529"/>
                </a:solidFill>
                <a:effectLst/>
                <a:highlight>
                  <a:srgbClr val="FFFFFF"/>
                </a:highlight>
                <a:latin typeface="-apple-system"/>
              </a:rPr>
              <a:t>Rigid splints are often good for long bones (like you see in leg fractures) because of the strength of the materials used. But it is very common for the ends of the splints to protrude beyond the extremity itself, creating a potential hazard during casualty transport, and care should be taken to minimize this, whenever possible.</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14</a:t>
            </a:fld>
            <a:endParaRPr lang="en-US"/>
          </a:p>
        </p:txBody>
      </p:sp>
    </p:spTree>
    <p:extLst>
      <p:ext uri="{BB962C8B-B14F-4D97-AF65-F5344CB8AC3E}">
        <p14:creationId xmlns:p14="http://schemas.microsoft.com/office/powerpoint/2010/main" val="1003493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The following video will highlight some of the splinting principles using rigid splints that we’ve just discussed.</a:t>
            </a:r>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15</a:t>
            </a:fld>
            <a:endParaRPr lang="en-US"/>
          </a:p>
        </p:txBody>
      </p:sp>
    </p:spTree>
    <p:extLst>
      <p:ext uri="{BB962C8B-B14F-4D97-AF65-F5344CB8AC3E}">
        <p14:creationId xmlns:p14="http://schemas.microsoft.com/office/powerpoint/2010/main" val="84791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There are a handful of common errors made when applying splints, including:</a:t>
            </a:r>
          </a:p>
          <a:p>
            <a:pPr algn="l">
              <a:buFont typeface="Arial" panose="020B0604020202020204" pitchFamily="34" charset="0"/>
              <a:buChar char="•"/>
            </a:pPr>
            <a:r>
              <a:rPr lang="en-US" b="0" i="0" dirty="0">
                <a:solidFill>
                  <a:srgbClr val="212529"/>
                </a:solidFill>
                <a:effectLst/>
                <a:highlight>
                  <a:srgbClr val="FFFFFF"/>
                </a:highlight>
                <a:latin typeface="-apple-system"/>
              </a:rPr>
              <a:t>Manipulating the fracture site too much; resulting in pain, additional damage to tissues, blood vessels, and nerves</a:t>
            </a:r>
          </a:p>
          <a:p>
            <a:pPr algn="l">
              <a:buFont typeface="Arial" panose="020B0604020202020204" pitchFamily="34" charset="0"/>
              <a:buChar char="•"/>
            </a:pPr>
            <a:r>
              <a:rPr lang="en-US" b="0" i="0" dirty="0">
                <a:solidFill>
                  <a:srgbClr val="212529"/>
                </a:solidFill>
                <a:effectLst/>
                <a:highlight>
                  <a:srgbClr val="FFFFFF"/>
                </a:highlight>
                <a:latin typeface="-apple-system"/>
              </a:rPr>
              <a:t>Splinting near or over a wound that has not been properly treated</a:t>
            </a:r>
          </a:p>
          <a:p>
            <a:pPr algn="l">
              <a:buFont typeface="Arial" panose="020B0604020202020204" pitchFamily="34" charset="0"/>
              <a:buChar char="•"/>
            </a:pPr>
            <a:r>
              <a:rPr lang="en-US" b="0" i="0" dirty="0">
                <a:solidFill>
                  <a:srgbClr val="212529"/>
                </a:solidFill>
                <a:effectLst/>
                <a:highlight>
                  <a:srgbClr val="FFFFFF"/>
                </a:highlight>
                <a:latin typeface="-apple-system"/>
              </a:rPr>
              <a:t>Failing to immobilize joint above and below fracture when possible</a:t>
            </a:r>
          </a:p>
          <a:p>
            <a:pPr algn="l">
              <a:buFont typeface="Arial" panose="020B0604020202020204" pitchFamily="34" charset="0"/>
              <a:buChar char="•"/>
            </a:pPr>
            <a:r>
              <a:rPr lang="en-US" b="0" i="0" dirty="0">
                <a:solidFill>
                  <a:srgbClr val="212529"/>
                </a:solidFill>
                <a:effectLst/>
                <a:highlight>
                  <a:srgbClr val="FFFFFF"/>
                </a:highlight>
                <a:latin typeface="-apple-system"/>
              </a:rPr>
              <a:t>Securing the splint too tightly, cutting off blood flow</a:t>
            </a:r>
          </a:p>
          <a:p>
            <a:pPr algn="l">
              <a:buFont typeface="Arial" panose="020B0604020202020204" pitchFamily="34" charset="0"/>
              <a:buChar char="•"/>
            </a:pPr>
            <a:r>
              <a:rPr lang="en-US" b="0" i="0" dirty="0">
                <a:solidFill>
                  <a:srgbClr val="212529"/>
                </a:solidFill>
                <a:effectLst/>
                <a:highlight>
                  <a:srgbClr val="FFFFFF"/>
                </a:highlight>
                <a:latin typeface="-apple-system"/>
              </a:rPr>
              <a:t>Failing to pad properly, making the casualty uncomfortable during transport/evacuation</a:t>
            </a:r>
          </a:p>
          <a:p>
            <a:pPr algn="l"/>
            <a:r>
              <a:rPr lang="en-US" b="0" i="0" dirty="0">
                <a:solidFill>
                  <a:srgbClr val="212529"/>
                </a:solidFill>
                <a:effectLst/>
                <a:highlight>
                  <a:srgbClr val="FFFFFF"/>
                </a:highlight>
                <a:latin typeface="-apple-system"/>
              </a:rPr>
              <a:t>Taking care to follow the recommended steps in the splinting skill instructions will help avoid these errors.</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16</a:t>
            </a:fld>
            <a:endParaRPr lang="en-US"/>
          </a:p>
        </p:txBody>
      </p:sp>
    </p:spTree>
    <p:extLst>
      <p:ext uri="{BB962C8B-B14F-4D97-AF65-F5344CB8AC3E}">
        <p14:creationId xmlns:p14="http://schemas.microsoft.com/office/powerpoint/2010/main" val="1125798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Most of the evidence supporting the TCCC Guidelines and recommended approaches to fracture management is not based on clinical studies, per se, but on decades of best practices that were refined based on both retrospective and observational reviews and studies of the clinical outcomes of casualties who were treated for their fractures. So, although there may not be a series of recent prospective, randomized trials looking at different management protocols, the historical evidence for maintaining established practices is clear, and professional societies outside of the military mirror the guidance found in the military clinical practice guidelines and operating procedures.</a:t>
            </a:r>
          </a:p>
          <a:p>
            <a:pPr algn="l"/>
            <a:r>
              <a:rPr lang="en-US" b="0" i="0" dirty="0">
                <a:solidFill>
                  <a:srgbClr val="212529"/>
                </a:solidFill>
                <a:effectLst/>
                <a:highlight>
                  <a:srgbClr val="FFFFFF"/>
                </a:highlight>
                <a:latin typeface="-apple-system"/>
              </a:rPr>
              <a:t>Specifically, as it relates to this module’s learning objectives, there is a moderate to high level of evidence supporting the signs that identify a potential fracture, the basic fracture management principles, and the splint application steps that are recommended in the skill instructions. These are found in all of the main textbooks on fractures and splinting, and referenced in many of the large review articles on combat-related fractures.</a:t>
            </a:r>
          </a:p>
          <a:p>
            <a:pPr algn="l"/>
            <a:r>
              <a:rPr lang="en-US" b="0" i="0" dirty="0">
                <a:solidFill>
                  <a:srgbClr val="212529"/>
                </a:solidFill>
                <a:effectLst/>
                <a:highlight>
                  <a:srgbClr val="FFFFFF"/>
                </a:highlight>
                <a:latin typeface="-apple-system"/>
              </a:rPr>
              <a:t>The evidence for the use of antibiotics in open fractures was previously mentioned in the module on antibiotics, where there is moderate evidence, based on randomized trials, that administering antibiotics in the TFC phase will have a positive outcome on infection prevention or treatment for all wounds, to include open fractures.</a:t>
            </a:r>
            <a:r>
              <a:rPr lang="en-US" b="0" i="0" baseline="30000" dirty="0">
                <a:solidFill>
                  <a:srgbClr val="212529"/>
                </a:solidFill>
                <a:effectLst/>
                <a:highlight>
                  <a:srgbClr val="FFFFFF"/>
                </a:highlight>
                <a:latin typeface="-apple-system"/>
              </a:rPr>
              <a:t>21, 22</a:t>
            </a: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17</a:t>
            </a:fld>
            <a:endParaRPr lang="en-US"/>
          </a:p>
        </p:txBody>
      </p:sp>
    </p:spTree>
    <p:extLst>
      <p:ext uri="{BB962C8B-B14F-4D97-AF65-F5344CB8AC3E}">
        <p14:creationId xmlns:p14="http://schemas.microsoft.com/office/powerpoint/2010/main" val="1668119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Evidence-based recommendations and guidance are the result of a careful review of studies and discussion by a panel of subject matter experts. For TCCC, the subject matter expert panels include both Committee on TCCC members and select invited subject matter experts from within both the military and civilian community, based on the specific interest area.</a:t>
            </a:r>
          </a:p>
          <a:p>
            <a:pPr algn="l"/>
            <a:r>
              <a:rPr lang="en-US" b="1" i="0" dirty="0">
                <a:solidFill>
                  <a:srgbClr val="197278"/>
                </a:solidFill>
                <a:effectLst/>
                <a:highlight>
                  <a:srgbClr val="FFFFFF"/>
                </a:highlight>
                <a:latin typeface="-apple-system"/>
              </a:rPr>
              <a:t>Why the AHA Classification System?</a:t>
            </a:r>
          </a:p>
          <a:p>
            <a:pPr algn="l"/>
            <a:r>
              <a:rPr lang="en-US" b="0" i="0" dirty="0">
                <a:solidFill>
                  <a:srgbClr val="212529"/>
                </a:solidFill>
                <a:effectLst/>
                <a:highlight>
                  <a:srgbClr val="FFFFFF"/>
                </a:highlight>
                <a:latin typeface="-apple-system"/>
              </a:rPr>
              <a:t>The level of evidence classification combines an objective description of the existence and the types of studies supporting the recommendation and expert consensus, according to 1 of the following 3 categories:</a:t>
            </a:r>
            <a:r>
              <a:rPr lang="en-US" b="0" i="0" baseline="30000" dirty="0">
                <a:solidFill>
                  <a:srgbClr val="212529"/>
                </a:solidFill>
                <a:effectLst/>
                <a:highlight>
                  <a:srgbClr val="FFFFFF"/>
                </a:highlight>
                <a:latin typeface="-apple-system"/>
              </a:rPr>
              <a:t>29</a:t>
            </a:r>
            <a:r>
              <a:rPr lang="en-US" b="0" i="0" dirty="0">
                <a:solidFill>
                  <a:srgbClr val="212529"/>
                </a:solidFill>
                <a:effectLst/>
                <a:highlight>
                  <a:srgbClr val="FFFFFF"/>
                </a:highlight>
                <a:latin typeface="-apple-system"/>
              </a:rPr>
              <a:t> </a:t>
            </a:r>
          </a:p>
          <a:p>
            <a:pPr algn="l">
              <a:buFont typeface="Arial" panose="020B0604020202020204" pitchFamily="34" charset="0"/>
              <a:buChar char="•"/>
            </a:pPr>
            <a:r>
              <a:rPr lang="en-US" b="0" i="0" dirty="0">
                <a:solidFill>
                  <a:srgbClr val="212529"/>
                </a:solidFill>
                <a:effectLst/>
                <a:highlight>
                  <a:srgbClr val="FFFFFF"/>
                </a:highlight>
                <a:latin typeface="-apple-system"/>
              </a:rPr>
              <a:t>Level of evidence A: recommendation based on evidence from multiple randomized trials or meta-analyses</a:t>
            </a:r>
          </a:p>
          <a:p>
            <a:pPr algn="l">
              <a:buFont typeface="Arial" panose="020B0604020202020204" pitchFamily="34" charset="0"/>
              <a:buChar char="•"/>
            </a:pPr>
            <a:r>
              <a:rPr lang="en-US" b="0" i="0" dirty="0">
                <a:solidFill>
                  <a:srgbClr val="212529"/>
                </a:solidFill>
                <a:effectLst/>
                <a:highlight>
                  <a:srgbClr val="FFFFFF"/>
                </a:highlight>
                <a:latin typeface="-apple-system"/>
              </a:rPr>
              <a:t>Level of evidence B: recommendation based on evidence from a single randomized trial or nonrandomized studies</a:t>
            </a:r>
          </a:p>
          <a:p>
            <a:pPr algn="l">
              <a:buFont typeface="Arial" panose="020B0604020202020204" pitchFamily="34" charset="0"/>
              <a:buChar char="•"/>
            </a:pPr>
            <a:r>
              <a:rPr lang="en-US" b="0" i="0" dirty="0">
                <a:solidFill>
                  <a:srgbClr val="212529"/>
                </a:solidFill>
                <a:effectLst/>
                <a:highlight>
                  <a:srgbClr val="FFFFFF"/>
                </a:highlight>
                <a:latin typeface="-apple-system"/>
              </a:rPr>
              <a:t>Level of evidence C: recommendation based on expert opinion, case studies, or standards of care.</a:t>
            </a:r>
          </a:p>
          <a:p>
            <a:pPr algn="l"/>
            <a:r>
              <a:rPr lang="en-US" b="0" i="0" dirty="0">
                <a:solidFill>
                  <a:srgbClr val="212529"/>
                </a:solidFill>
                <a:effectLst/>
                <a:highlight>
                  <a:srgbClr val="FFFFFF"/>
                </a:highlight>
                <a:latin typeface="-apple-system"/>
              </a:rPr>
              <a:t>The level of evidence recommendations allows readers to quickly glean information on the strength, certainty, and quality of evidence supporting each recommendation. The Level of Evidence (LOE) denotes the confidence in or certainty of the evidence supporting the recommendation, based on the type, size, quality, and consistency of pertinent research findings.</a:t>
            </a:r>
            <a:r>
              <a:rPr lang="en-US" b="0" i="0" baseline="30000" dirty="0">
                <a:solidFill>
                  <a:srgbClr val="212529"/>
                </a:solidFill>
                <a:effectLst/>
                <a:highlight>
                  <a:srgbClr val="FFFFFF"/>
                </a:highlight>
                <a:latin typeface="-apple-system"/>
              </a:rPr>
              <a:t>30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 recommendation with level of evidence C does not imply that the recommendation is weak. Many important clinical questions addressed in guidelines do not lend themselves to clinical trials. Although, Randomized Clinical Trials are unavailable, there may be a very clear clinical consensus that a particular test or therapy is useful or effective.</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18</a:t>
            </a:fld>
            <a:endParaRPr lang="en-US"/>
          </a:p>
        </p:txBody>
      </p:sp>
    </p:spTree>
    <p:extLst>
      <p:ext uri="{BB962C8B-B14F-4D97-AF65-F5344CB8AC3E}">
        <p14:creationId xmlns:p14="http://schemas.microsoft.com/office/powerpoint/2010/main" val="2123978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19</a:t>
            </a:fld>
            <a:endParaRPr lang="en-US"/>
          </a:p>
        </p:txBody>
      </p:sp>
    </p:spTree>
    <p:extLst>
      <p:ext uri="{BB962C8B-B14F-4D97-AF65-F5344CB8AC3E}">
        <p14:creationId xmlns:p14="http://schemas.microsoft.com/office/powerpoint/2010/main" val="129413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This module discusses the management of fractures in the Tactical Field Care (TFC) setting, highlighting your role as a Combat Paramedic or Provider (CPP).</a:t>
            </a:r>
          </a:p>
          <a:p>
            <a:pPr algn="l"/>
            <a:r>
              <a:rPr lang="en-US" b="0" i="0" dirty="0">
                <a:solidFill>
                  <a:srgbClr val="212529"/>
                </a:solidFill>
                <a:effectLst/>
                <a:highlight>
                  <a:srgbClr val="FFFFFF"/>
                </a:highlight>
                <a:latin typeface="-apple-system"/>
              </a:rPr>
              <a:t>All Service Member and Combat Lifesaver training educates non-medical personnel about basic splinting principles and Combat Medic/Corpsman training teaches additional techniques for applying different splints. As a Combat Paramedic/Provider you also need to understand how guidance was developed and be able to answer questions about the principles of fracture management in a TFC environment.</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2</a:t>
            </a:fld>
            <a:endParaRPr lang="en-US"/>
          </a:p>
        </p:txBody>
      </p:sp>
    </p:spTree>
    <p:extLst>
      <p:ext uri="{BB962C8B-B14F-4D97-AF65-F5344CB8AC3E}">
        <p14:creationId xmlns:p14="http://schemas.microsoft.com/office/powerpoint/2010/main" val="823893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This module reviewed the basic principles of splinting in the Tactical Field Care phase. </a:t>
            </a:r>
          </a:p>
          <a:p>
            <a:pPr algn="l"/>
            <a:r>
              <a:rPr lang="en-US" b="0" i="0" dirty="0">
                <a:solidFill>
                  <a:srgbClr val="212529"/>
                </a:solidFill>
                <a:effectLst/>
                <a:highlight>
                  <a:srgbClr val="FFFFFF"/>
                </a:highlight>
                <a:latin typeface="-apple-system"/>
              </a:rPr>
              <a:t>We discussed identifying fractures and classifying them as open or closed. We also reviewed the basic management of fractures, to include application of splints.</a:t>
            </a:r>
          </a:p>
          <a:p>
            <a:pPr algn="l"/>
            <a:r>
              <a:rPr lang="en-US" b="0" i="0" dirty="0">
                <a:solidFill>
                  <a:srgbClr val="212529"/>
                </a:solidFill>
                <a:effectLst/>
                <a:highlight>
                  <a:srgbClr val="FFFFFF"/>
                </a:highlight>
                <a:latin typeface="-apple-system"/>
              </a:rPr>
              <a:t>Afterward, you demonstrated splint application using both malleable and rigid splints in the skill stations.</a:t>
            </a:r>
          </a:p>
          <a:p>
            <a:pPr algn="l"/>
            <a:r>
              <a:rPr lang="en-US" b="0" i="0" dirty="0">
                <a:solidFill>
                  <a:srgbClr val="212529"/>
                </a:solidFill>
                <a:effectLst/>
                <a:highlight>
                  <a:srgbClr val="FFFFFF"/>
                </a:highlight>
                <a:latin typeface="-apple-system"/>
              </a:rPr>
              <a:t>Remember, the primary objectives of fracture management and splinting are to prevent further injury to local tissues or organs, to protect the nerves and vessels that run parallel to bones, and to make the casualty more comfortable by relieving their pain.</a:t>
            </a:r>
          </a:p>
          <a:p>
            <a:pPr algn="l"/>
            <a:r>
              <a:rPr lang="en-US" b="0" i="0" dirty="0">
                <a:solidFill>
                  <a:srgbClr val="212529"/>
                </a:solidFill>
                <a:effectLst/>
                <a:highlight>
                  <a:srgbClr val="FFFFFF"/>
                </a:highlight>
                <a:latin typeface="-apple-system"/>
              </a:rPr>
              <a:t>The most important aspects of splinting are to prevent further injury, splint in a way that does not harm the nerves or blood vessels in the splinted extremity, and minimize the casualty’s pain.</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20</a:t>
            </a:fld>
            <a:endParaRPr lang="en-US"/>
          </a:p>
        </p:txBody>
      </p:sp>
    </p:spTree>
    <p:extLst>
      <p:ext uri="{BB962C8B-B14F-4D97-AF65-F5344CB8AC3E}">
        <p14:creationId xmlns:p14="http://schemas.microsoft.com/office/powerpoint/2010/main" val="767020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To close out this module, check your learning with the questions below (answers under the image). </a:t>
            </a:r>
          </a:p>
          <a:p>
            <a:endParaRPr lang="en-US" b="0" i="0" dirty="0">
              <a:solidFill>
                <a:srgbClr val="212529"/>
              </a:solidFill>
              <a:effectLst/>
              <a:highlight>
                <a:srgbClr val="FFFFFF"/>
              </a:highlight>
              <a:latin typeface="-apple-system"/>
            </a:endParaRPr>
          </a:p>
          <a:p>
            <a:pPr algn="l"/>
            <a:r>
              <a:rPr lang="en-US" b="1" i="0" dirty="0">
                <a:solidFill>
                  <a:srgbClr val="197278"/>
                </a:solidFill>
                <a:effectLst/>
                <a:highlight>
                  <a:srgbClr val="FFFFFF"/>
                </a:highlight>
                <a:latin typeface="-apple-system"/>
              </a:rPr>
              <a:t>Answers</a:t>
            </a:r>
          </a:p>
          <a:p>
            <a:pPr algn="l"/>
            <a:r>
              <a:rPr lang="en-US" b="1" i="0" dirty="0">
                <a:solidFill>
                  <a:srgbClr val="197278"/>
                </a:solidFill>
                <a:effectLst/>
                <a:highlight>
                  <a:srgbClr val="FFFFFF"/>
                </a:highlight>
                <a:latin typeface="-apple-system"/>
              </a:rPr>
              <a:t>What are the three objectives of fracture management and splinting?</a:t>
            </a:r>
          </a:p>
          <a:p>
            <a:pPr algn="l">
              <a:buFont typeface="Arial" panose="020B0604020202020204" pitchFamily="34" charset="0"/>
              <a:buChar char="•"/>
            </a:pPr>
            <a:r>
              <a:rPr lang="en-US" b="0" i="0" dirty="0">
                <a:solidFill>
                  <a:srgbClr val="212529"/>
                </a:solidFill>
                <a:effectLst/>
                <a:highlight>
                  <a:srgbClr val="FFFFFF"/>
                </a:highlight>
                <a:latin typeface="-apple-system"/>
              </a:rPr>
              <a:t>The primary objectives of fracture management and splinting are to prevent further injury to local tissues or organs, to protect the nerves and vessels that run parallel to bones, and to make the casualty more comfortable by relieving their pain.</a:t>
            </a:r>
          </a:p>
          <a:p>
            <a:pPr algn="l"/>
            <a:r>
              <a:rPr lang="en-US" b="1" i="0" dirty="0">
                <a:solidFill>
                  <a:srgbClr val="197278"/>
                </a:solidFill>
                <a:effectLst/>
                <a:highlight>
                  <a:srgbClr val="FFFFFF"/>
                </a:highlight>
                <a:latin typeface="-apple-system"/>
              </a:rPr>
              <a:t>True or False: When applying a splint, ensure the joints above and below the fracture are immobilized in the splint whenever possible.</a:t>
            </a:r>
          </a:p>
          <a:p>
            <a:pPr algn="l">
              <a:buFont typeface="Arial" panose="020B0604020202020204" pitchFamily="34" charset="0"/>
              <a:buChar char="•"/>
            </a:pPr>
            <a:r>
              <a:rPr lang="en-US" b="1" i="0" dirty="0">
                <a:solidFill>
                  <a:srgbClr val="212529"/>
                </a:solidFill>
                <a:effectLst/>
                <a:highlight>
                  <a:srgbClr val="FFFFFF"/>
                </a:highlight>
                <a:latin typeface="-apple-system"/>
              </a:rPr>
              <a:t>True.</a:t>
            </a:r>
            <a:r>
              <a:rPr lang="en-US" b="0" i="0" dirty="0">
                <a:solidFill>
                  <a:srgbClr val="212529"/>
                </a:solidFill>
                <a:effectLst/>
                <a:highlight>
                  <a:srgbClr val="FFFFFF"/>
                </a:highlight>
                <a:latin typeface="-apple-system"/>
              </a:rPr>
              <a:t> Always incorporate the joint proximal and the joint distal to the site of the fracture in your splint.</a:t>
            </a:r>
          </a:p>
          <a:p>
            <a:pPr algn="l"/>
            <a:r>
              <a:rPr lang="en-US" b="1" i="0" dirty="0">
                <a:solidFill>
                  <a:srgbClr val="197278"/>
                </a:solidFill>
                <a:effectLst/>
                <a:highlight>
                  <a:srgbClr val="FFFFFF"/>
                </a:highlight>
                <a:latin typeface="-apple-system"/>
              </a:rPr>
              <a:t>What should you assess before and after splinting?</a:t>
            </a:r>
          </a:p>
          <a:p>
            <a:pPr algn="l">
              <a:buFont typeface="Arial" panose="020B0604020202020204" pitchFamily="34" charset="0"/>
              <a:buChar char="•"/>
            </a:pPr>
            <a:r>
              <a:rPr lang="en-US" b="0" i="0" dirty="0">
                <a:solidFill>
                  <a:srgbClr val="212529"/>
                </a:solidFill>
                <a:effectLst/>
                <a:highlight>
                  <a:srgbClr val="FFFFFF"/>
                </a:highlight>
                <a:latin typeface="-apple-system"/>
              </a:rPr>
              <a:t>Pulses, skin color, and sensorimotor function distal to the site of the fracture should be assessed.</a:t>
            </a:r>
          </a:p>
          <a:p>
            <a:pPr algn="l">
              <a:buFont typeface="Arial" panose="020B0604020202020204" pitchFamily="34" charset="0"/>
              <a:buChar char="•"/>
            </a:pPr>
            <a:r>
              <a:rPr lang="en-US" b="0" i="0" dirty="0">
                <a:solidFill>
                  <a:srgbClr val="212529"/>
                </a:solidFill>
                <a:effectLst/>
                <a:highlight>
                  <a:srgbClr val="FFFFFF"/>
                </a:highlight>
                <a:latin typeface="-apple-system"/>
              </a:rPr>
              <a:t>Once you have applied a splint, be sure to reassess the pulses, motor, and sensory (PMS) function distal to the fracture, and compare that to the baseline PMS assessment you performed prior to splint application.</a:t>
            </a:r>
          </a:p>
          <a:p>
            <a:pPr algn="l">
              <a:buFont typeface="Arial" panose="020B0604020202020204" pitchFamily="34" charset="0"/>
              <a:buChar char="•"/>
            </a:pPr>
            <a:endParaRPr lang="en-US" b="0" i="0" dirty="0">
              <a:solidFill>
                <a:srgbClr val="212529"/>
              </a:solidFill>
              <a:effectLst/>
              <a:highlight>
                <a:srgbClr val="FFFFFF"/>
              </a:highlight>
              <a:latin typeface="-apple-system"/>
            </a:endParaRPr>
          </a:p>
          <a:p>
            <a:pPr algn="l">
              <a:buFont typeface="Arial" panose="020B0604020202020204" pitchFamily="34" charset="0"/>
              <a:buChar char="•"/>
            </a:pP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21</a:t>
            </a:fld>
            <a:endParaRPr lang="en-US"/>
          </a:p>
        </p:txBody>
      </p:sp>
    </p:spTree>
    <p:extLst>
      <p:ext uri="{BB962C8B-B14F-4D97-AF65-F5344CB8AC3E}">
        <p14:creationId xmlns:p14="http://schemas.microsoft.com/office/powerpoint/2010/main" val="3910483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baseline="30000" dirty="0">
                <a:solidFill>
                  <a:srgbClr val="212529"/>
                </a:solidFill>
                <a:effectLst/>
                <a:highlight>
                  <a:srgbClr val="FFFFFF"/>
                </a:highlight>
                <a:latin typeface="-apple-system"/>
              </a:rPr>
              <a:t>1</a:t>
            </a:r>
            <a:r>
              <a:rPr lang="en-US" b="0" i="0" dirty="0">
                <a:solidFill>
                  <a:srgbClr val="212529"/>
                </a:solidFill>
                <a:effectLst/>
                <a:highlight>
                  <a:srgbClr val="FFFFFF"/>
                </a:highlight>
                <a:latin typeface="-apple-system"/>
              </a:rPr>
              <a:t> Osier, C, et al. Orthopedic Trauma: Extremity Fractures. Military Medicine. Vol. 183, September/October Supplement 2018, p. 105.</a:t>
            </a:r>
          </a:p>
          <a:p>
            <a:pPr algn="l"/>
            <a:r>
              <a:rPr lang="en-US" b="0" i="0" baseline="30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Belmont PJ, McCriskin BJ, Hsiao MS, Burks R, Nelson KJ, Schoenfeld AJ. The nature and incidence of musculoskeletal combat wounds in Iraq and Afghanistan (2005-2009). J Orthop Trauma. 2013; 27(5): e107-e113.</a:t>
            </a:r>
          </a:p>
          <a:p>
            <a:pPr algn="l"/>
            <a:r>
              <a:rPr lang="en-US" b="0" i="0" baseline="30000" dirty="0">
                <a:solidFill>
                  <a:srgbClr val="212529"/>
                </a:solidFill>
                <a:effectLst/>
                <a:highlight>
                  <a:srgbClr val="FFFFFF"/>
                </a:highlight>
                <a:latin typeface="-apple-system"/>
              </a:rPr>
              <a:t>3</a:t>
            </a:r>
            <a:r>
              <a:rPr lang="en-US" b="0" i="0" dirty="0">
                <a:solidFill>
                  <a:srgbClr val="212529"/>
                </a:solidFill>
                <a:effectLst/>
                <a:highlight>
                  <a:srgbClr val="FFFFFF"/>
                </a:highlight>
                <a:latin typeface="-apple-system"/>
              </a:rPr>
              <a:t> Tactical Combat Casualty Care Guidelines, 15 December 2021, </a:t>
            </a:r>
            <a:r>
              <a:rPr lang="en-US" b="0" i="0" u="none" strike="noStrike" dirty="0">
                <a:solidFill>
                  <a:srgbClr val="007BFF"/>
                </a:solidFill>
                <a:effectLst/>
                <a:highlight>
                  <a:srgbClr val="FFFFFF"/>
                </a:highlight>
                <a:latin typeface="-apple-system"/>
                <a:hlinkClick r:id="rId3"/>
              </a:rPr>
              <a:t>https://deployedmedicine.com/market/31/content/40</a:t>
            </a:r>
            <a:r>
              <a:rPr lang="en-US" b="0" i="0" dirty="0">
                <a:solidFill>
                  <a:srgbClr val="212529"/>
                </a:solidFill>
                <a:effectLst/>
                <a:highlight>
                  <a:srgbClr val="FFFFFF"/>
                </a:highlight>
                <a:latin typeface="-apple-system"/>
              </a:rPr>
              <a:t>, accessed 24 Dec 21.</a:t>
            </a:r>
          </a:p>
          <a:p>
            <a:pPr algn="l"/>
            <a:r>
              <a:rPr lang="en-US" b="0" i="0" baseline="30000" dirty="0">
                <a:solidFill>
                  <a:srgbClr val="212529"/>
                </a:solidFill>
                <a:effectLst/>
                <a:highlight>
                  <a:srgbClr val="FFFFFF"/>
                </a:highlight>
                <a:latin typeface="-apple-system"/>
              </a:rPr>
              <a:t>4</a:t>
            </a:r>
            <a:r>
              <a:rPr lang="en-US" b="0" i="0" dirty="0">
                <a:solidFill>
                  <a:srgbClr val="212529"/>
                </a:solidFill>
                <a:effectLst/>
                <a:highlight>
                  <a:srgbClr val="FFFFFF"/>
                </a:highlight>
                <a:latin typeface="-apple-system"/>
              </a:rPr>
              <a:t> Krompinger WJ, Fredrickson BE, Mino DE, Yuan HA. Conservative treatment of fractures of the thoracic and lumbar spine. Orthop Clin North Am 1986; 17:161-70.</a:t>
            </a:r>
          </a:p>
          <a:p>
            <a:pPr algn="l"/>
            <a:r>
              <a:rPr lang="en-US" b="0" i="0" baseline="30000" dirty="0">
                <a:solidFill>
                  <a:srgbClr val="212529"/>
                </a:solidFill>
                <a:effectLst/>
                <a:highlight>
                  <a:srgbClr val="FFFFFF"/>
                </a:highlight>
                <a:latin typeface="-apple-system"/>
              </a:rPr>
              <a:t>5</a:t>
            </a:r>
            <a:r>
              <a:rPr lang="en-US" b="0" i="0" dirty="0">
                <a:solidFill>
                  <a:srgbClr val="212529"/>
                </a:solidFill>
                <a:effectLst/>
                <a:highlight>
                  <a:srgbClr val="FFFFFF"/>
                </a:highlight>
                <a:latin typeface="-apple-system"/>
              </a:rPr>
              <a:t> National Association of Emergency Medical Technicians. Prehospital Trauma Life Support, 9th Edition (2020). Chapter 12, p. 405.</a:t>
            </a:r>
          </a:p>
          <a:p>
            <a:pPr algn="l"/>
            <a:r>
              <a:rPr lang="en-US" b="0" i="0" baseline="30000" dirty="0">
                <a:solidFill>
                  <a:srgbClr val="212529"/>
                </a:solidFill>
                <a:effectLst/>
                <a:highlight>
                  <a:srgbClr val="FFFFFF"/>
                </a:highlight>
                <a:latin typeface="-apple-system"/>
              </a:rPr>
              <a:t>6</a:t>
            </a:r>
            <a:r>
              <a:rPr lang="en-US" b="0" i="0" dirty="0">
                <a:solidFill>
                  <a:srgbClr val="212529"/>
                </a:solidFill>
                <a:effectLst/>
                <a:highlight>
                  <a:srgbClr val="FFFFFF"/>
                </a:highlight>
                <a:latin typeface="-apple-system"/>
              </a:rPr>
              <a:t> National Association of Emergency Medical Technicians. Prehospital Trauma Life Support, 9th Edition (2020). Chapter 12, p. 405.</a:t>
            </a:r>
          </a:p>
          <a:p>
            <a:pPr algn="l"/>
            <a:r>
              <a:rPr lang="en-US" b="0" i="0" baseline="30000" dirty="0">
                <a:solidFill>
                  <a:srgbClr val="212529"/>
                </a:solidFill>
                <a:effectLst/>
                <a:highlight>
                  <a:srgbClr val="FFFFFF"/>
                </a:highlight>
                <a:latin typeface="-apple-system"/>
              </a:rPr>
              <a:t>7</a:t>
            </a:r>
            <a:r>
              <a:rPr lang="en-US" b="0" i="0" dirty="0">
                <a:solidFill>
                  <a:srgbClr val="212529"/>
                </a:solidFill>
                <a:effectLst/>
                <a:highlight>
                  <a:srgbClr val="FFFFFF"/>
                </a:highlight>
                <a:latin typeface="-apple-system"/>
              </a:rPr>
              <a:t> </a:t>
            </a:r>
            <a:r>
              <a:rPr lang="en-US" b="0" i="0" u="none" strike="noStrike" dirty="0">
                <a:solidFill>
                  <a:srgbClr val="007BFF"/>
                </a:solidFill>
                <a:effectLst/>
                <a:highlight>
                  <a:srgbClr val="FFFFFF"/>
                </a:highlight>
                <a:latin typeface="-apple-system"/>
                <a:hlinkClick r:id="rId4"/>
              </a:rPr>
              <a:t>https://jts.amedd.army.mil/assets/docs/cpgs/Infection_Prevention_in_Combat-related_Injuries_27_Jan_2021_ID24.pdf</a:t>
            </a:r>
            <a:r>
              <a:rPr lang="en-US" b="0" i="0" dirty="0">
                <a:solidFill>
                  <a:srgbClr val="212529"/>
                </a:solidFill>
                <a:effectLst/>
                <a:highlight>
                  <a:srgbClr val="FFFFFF"/>
                </a:highlight>
                <a:latin typeface="-apple-system"/>
              </a:rPr>
              <a:t>, accessed 24 Oct 21.</a:t>
            </a:r>
          </a:p>
          <a:p>
            <a:pPr algn="l"/>
            <a:r>
              <a:rPr lang="en-US" b="0" i="0" baseline="30000" dirty="0">
                <a:solidFill>
                  <a:srgbClr val="212529"/>
                </a:solidFill>
                <a:effectLst/>
                <a:highlight>
                  <a:srgbClr val="FFFFFF"/>
                </a:highlight>
                <a:latin typeface="-apple-system"/>
              </a:rPr>
              <a:t>8</a:t>
            </a:r>
            <a:r>
              <a:rPr lang="en-US" b="0" i="0" dirty="0">
                <a:solidFill>
                  <a:srgbClr val="212529"/>
                </a:solidFill>
                <a:effectLst/>
                <a:highlight>
                  <a:srgbClr val="FFFFFF"/>
                </a:highlight>
                <a:latin typeface="-apple-system"/>
              </a:rPr>
              <a:t> Camuso, M. (2006). Far-Forward Fracture Stabilization: External Fixation Versus Splinting. Journal of the American Academy of Orthopaedic Surgeons, 14 (10), S118-S123.</a:t>
            </a:r>
          </a:p>
          <a:p>
            <a:pPr algn="l"/>
            <a:r>
              <a:rPr lang="en-US" b="0" i="0" baseline="30000" dirty="0">
                <a:solidFill>
                  <a:srgbClr val="212529"/>
                </a:solidFill>
                <a:effectLst/>
                <a:highlight>
                  <a:srgbClr val="FFFFFF"/>
                </a:highlight>
                <a:latin typeface="-apple-system"/>
              </a:rPr>
              <a:t>9</a:t>
            </a:r>
            <a:r>
              <a:rPr lang="en-US" b="0" i="0" dirty="0">
                <a:solidFill>
                  <a:srgbClr val="212529"/>
                </a:solidFill>
                <a:effectLst/>
                <a:highlight>
                  <a:srgbClr val="FFFFFF"/>
                </a:highlight>
                <a:latin typeface="-apple-system"/>
              </a:rPr>
              <a:t> National Association of Emergency Medical Technicians. Prehospital Trauma Life Support, 9th Edition (2020). Chapter 12, p. 406.</a:t>
            </a:r>
          </a:p>
          <a:p>
            <a:pPr algn="l"/>
            <a:r>
              <a:rPr lang="en-US" b="0" i="0" baseline="30000" dirty="0">
                <a:solidFill>
                  <a:srgbClr val="212529"/>
                </a:solidFill>
                <a:effectLst/>
                <a:highlight>
                  <a:srgbClr val="FFFFFF"/>
                </a:highlight>
                <a:latin typeface="-apple-system"/>
              </a:rPr>
              <a:t>10</a:t>
            </a:r>
            <a:r>
              <a:rPr lang="en-US" b="0" i="0" dirty="0">
                <a:solidFill>
                  <a:srgbClr val="212529"/>
                </a:solidFill>
                <a:effectLst/>
                <a:highlight>
                  <a:srgbClr val="FFFFFF"/>
                </a:highlight>
                <a:latin typeface="-apple-system"/>
              </a:rPr>
              <a:t> </a:t>
            </a:r>
            <a:r>
              <a:rPr lang="en-US" b="0" i="0" u="none" strike="noStrike" dirty="0">
                <a:solidFill>
                  <a:srgbClr val="007BFF"/>
                </a:solidFill>
                <a:effectLst/>
                <a:highlight>
                  <a:srgbClr val="FFFFFF"/>
                </a:highlight>
                <a:latin typeface="-apple-system"/>
                <a:hlinkClick r:id="rId5"/>
              </a:rPr>
              <a:t>https://jts.amedd.army.mil/assets/docs/cpgs/Orthopaedic_Trauma_Extremity_Fractures_26_Feb_2020_ID56.pdf</a:t>
            </a:r>
            <a:r>
              <a:rPr lang="en-US" b="0" i="0" dirty="0">
                <a:solidFill>
                  <a:srgbClr val="212529"/>
                </a:solidFill>
                <a:effectLst/>
                <a:highlight>
                  <a:srgbClr val="FFFFFF"/>
                </a:highlight>
                <a:latin typeface="-apple-system"/>
              </a:rPr>
              <a:t>, accessed 24 Oct 21.</a:t>
            </a:r>
          </a:p>
          <a:p>
            <a:pPr algn="l"/>
            <a:r>
              <a:rPr lang="en-US" b="0" i="0" baseline="30000" dirty="0">
                <a:solidFill>
                  <a:srgbClr val="212529"/>
                </a:solidFill>
                <a:effectLst/>
                <a:highlight>
                  <a:srgbClr val="FFFFFF"/>
                </a:highlight>
                <a:latin typeface="-apple-system"/>
              </a:rPr>
              <a:t>11</a:t>
            </a:r>
            <a:r>
              <a:rPr lang="en-US" b="0" i="0" dirty="0">
                <a:solidFill>
                  <a:srgbClr val="212529"/>
                </a:solidFill>
                <a:effectLst/>
                <a:highlight>
                  <a:srgbClr val="FFFFFF"/>
                </a:highlight>
                <a:latin typeface="-apple-system"/>
              </a:rPr>
              <a:t> National Association of Emergency Medical Technicians. Prehospital Trauma Life Support, 9th Edition (2020). Chapter 12, p. 406.</a:t>
            </a:r>
          </a:p>
          <a:p>
            <a:pPr algn="l"/>
            <a:r>
              <a:rPr lang="en-US" b="0" i="0" baseline="30000" dirty="0">
                <a:solidFill>
                  <a:srgbClr val="212529"/>
                </a:solidFill>
                <a:effectLst/>
                <a:highlight>
                  <a:srgbClr val="FFFFFF"/>
                </a:highlight>
                <a:latin typeface="-apple-system"/>
              </a:rPr>
              <a:t>12</a:t>
            </a:r>
            <a:r>
              <a:rPr lang="en-US" b="0" i="0" dirty="0">
                <a:solidFill>
                  <a:srgbClr val="212529"/>
                </a:solidFill>
                <a:effectLst/>
                <a:highlight>
                  <a:srgbClr val="FFFFFF"/>
                </a:highlight>
                <a:latin typeface="-apple-system"/>
              </a:rPr>
              <a:t> Osier, C, et al. Orthopedic Trauma: Extremity Fractures. Military Medicine. Vol. 183, September/October Supplement 2018, p. 105.</a:t>
            </a:r>
          </a:p>
          <a:p>
            <a:pPr algn="l"/>
            <a:r>
              <a:rPr lang="en-US" b="0" i="0" baseline="30000" dirty="0">
                <a:solidFill>
                  <a:srgbClr val="212529"/>
                </a:solidFill>
                <a:effectLst/>
                <a:highlight>
                  <a:srgbClr val="FFFFFF"/>
                </a:highlight>
                <a:latin typeface="-apple-system"/>
              </a:rPr>
              <a:t>13</a:t>
            </a:r>
            <a:r>
              <a:rPr lang="en-US" b="0" i="0" dirty="0">
                <a:solidFill>
                  <a:srgbClr val="212529"/>
                </a:solidFill>
                <a:effectLst/>
                <a:highlight>
                  <a:srgbClr val="FFFFFF"/>
                </a:highlight>
                <a:latin typeface="-apple-system"/>
              </a:rPr>
              <a:t> </a:t>
            </a:r>
            <a:r>
              <a:rPr lang="en-US" b="0" i="0" u="none" strike="noStrike" dirty="0">
                <a:solidFill>
                  <a:srgbClr val="007BFF"/>
                </a:solidFill>
                <a:effectLst/>
                <a:highlight>
                  <a:srgbClr val="FFFFFF"/>
                </a:highlight>
                <a:latin typeface="-apple-system"/>
                <a:hlinkClick r:id="rId5"/>
              </a:rPr>
              <a:t>https://jts.amedd.army.mil/assets/docs/cpgs/Orthopaedic_Trauma_Extremity_Fractures_26_Feb_2020_ID56.pdf</a:t>
            </a:r>
            <a:r>
              <a:rPr lang="en-US" b="0" i="0" dirty="0">
                <a:solidFill>
                  <a:srgbClr val="212529"/>
                </a:solidFill>
                <a:effectLst/>
                <a:highlight>
                  <a:srgbClr val="FFFFFF"/>
                </a:highlight>
                <a:latin typeface="-apple-system"/>
              </a:rPr>
              <a:t>, accessed 24 Oct 21.</a:t>
            </a:r>
          </a:p>
          <a:p>
            <a:pPr algn="l"/>
            <a:r>
              <a:rPr lang="en-US" b="0" i="0" baseline="30000" dirty="0">
                <a:solidFill>
                  <a:srgbClr val="212529"/>
                </a:solidFill>
                <a:effectLst/>
                <a:highlight>
                  <a:srgbClr val="FFFFFF"/>
                </a:highlight>
                <a:latin typeface="-apple-system"/>
              </a:rPr>
              <a:t>14</a:t>
            </a:r>
            <a:r>
              <a:rPr lang="en-US" b="0" i="0" dirty="0">
                <a:solidFill>
                  <a:srgbClr val="212529"/>
                </a:solidFill>
                <a:effectLst/>
                <a:highlight>
                  <a:srgbClr val="FFFFFF"/>
                </a:highlight>
                <a:latin typeface="-apple-system"/>
              </a:rPr>
              <a:t> National Association of Emergency Medical Technicians. Prehospital Trauma Life Support, 9th Edition (2020). Chapter 12, p. 406.</a:t>
            </a:r>
          </a:p>
          <a:p>
            <a:pPr algn="l"/>
            <a:r>
              <a:rPr lang="en-US" b="0" i="0" baseline="30000" dirty="0">
                <a:solidFill>
                  <a:srgbClr val="212529"/>
                </a:solidFill>
                <a:effectLst/>
                <a:highlight>
                  <a:srgbClr val="FFFFFF"/>
                </a:highlight>
                <a:latin typeface="-apple-system"/>
              </a:rPr>
              <a:t>15</a:t>
            </a:r>
            <a:r>
              <a:rPr lang="en-US" b="0" i="0" dirty="0">
                <a:solidFill>
                  <a:srgbClr val="212529"/>
                </a:solidFill>
                <a:effectLst/>
                <a:highlight>
                  <a:srgbClr val="FFFFFF"/>
                </a:highlight>
                <a:latin typeface="-apple-system"/>
              </a:rPr>
              <a:t> </a:t>
            </a:r>
            <a:r>
              <a:rPr lang="en-US" b="0" i="0" u="none" strike="noStrike" dirty="0">
                <a:solidFill>
                  <a:srgbClr val="007BFF"/>
                </a:solidFill>
                <a:effectLst/>
                <a:highlight>
                  <a:srgbClr val="FFFFFF"/>
                </a:highlight>
                <a:latin typeface="-apple-system"/>
                <a:hlinkClick r:id="rId5"/>
              </a:rPr>
              <a:t>https://jts.amedd.army.mil/assets/docs/cpgs/Orthopaedic_Trauma_Extremity_Fractures_26_Feb_2020_ID56.pdf</a:t>
            </a:r>
            <a:r>
              <a:rPr lang="en-US" b="0" i="0" dirty="0">
                <a:solidFill>
                  <a:srgbClr val="212529"/>
                </a:solidFill>
                <a:effectLst/>
                <a:highlight>
                  <a:srgbClr val="FFFFFF"/>
                </a:highlight>
                <a:latin typeface="-apple-system"/>
              </a:rPr>
              <a:t>, accessed 24 Oct 21.</a:t>
            </a:r>
          </a:p>
          <a:p>
            <a:pPr algn="l"/>
            <a:r>
              <a:rPr lang="en-US" b="0" i="0" baseline="30000" dirty="0">
                <a:solidFill>
                  <a:srgbClr val="212529"/>
                </a:solidFill>
                <a:effectLst/>
                <a:highlight>
                  <a:srgbClr val="FFFFFF"/>
                </a:highlight>
                <a:latin typeface="-apple-system"/>
              </a:rPr>
              <a:t>16</a:t>
            </a:r>
            <a:r>
              <a:rPr lang="en-US" b="0" i="0" dirty="0">
                <a:solidFill>
                  <a:srgbClr val="212529"/>
                </a:solidFill>
                <a:effectLst/>
                <a:highlight>
                  <a:srgbClr val="FFFFFF"/>
                </a:highlight>
                <a:latin typeface="-apple-system"/>
              </a:rPr>
              <a:t> National Association of Emergency Medical Technicians. Prehospital Trauma Life Support, 9th Edition (2020). Chapter 12, p. 406.</a:t>
            </a:r>
          </a:p>
          <a:p>
            <a:pPr algn="l"/>
            <a:r>
              <a:rPr lang="en-US" b="0" i="0" baseline="30000" dirty="0">
                <a:solidFill>
                  <a:srgbClr val="212529"/>
                </a:solidFill>
                <a:effectLst/>
                <a:highlight>
                  <a:srgbClr val="FFFFFF"/>
                </a:highlight>
                <a:latin typeface="-apple-system"/>
              </a:rPr>
              <a:t>17</a:t>
            </a:r>
            <a:r>
              <a:rPr lang="en-US" b="0" i="0" dirty="0">
                <a:solidFill>
                  <a:srgbClr val="212529"/>
                </a:solidFill>
                <a:effectLst/>
                <a:highlight>
                  <a:srgbClr val="FFFFFF"/>
                </a:highlight>
                <a:latin typeface="-apple-system"/>
              </a:rPr>
              <a:t> Osier, C, et al. Orthopedic Trauma: Extremity Fractures. Military Medicine. Vol. 183, September/October Supplement 2018, p. 105.</a:t>
            </a:r>
          </a:p>
          <a:p>
            <a:pPr algn="l"/>
            <a:r>
              <a:rPr lang="en-US" b="0" i="0" baseline="30000" dirty="0">
                <a:solidFill>
                  <a:srgbClr val="212529"/>
                </a:solidFill>
                <a:effectLst/>
                <a:highlight>
                  <a:srgbClr val="FFFFFF"/>
                </a:highlight>
                <a:latin typeface="-apple-system"/>
              </a:rPr>
              <a:t>18</a:t>
            </a:r>
            <a:r>
              <a:rPr lang="en-US" b="0" i="0" dirty="0">
                <a:solidFill>
                  <a:srgbClr val="212529"/>
                </a:solidFill>
                <a:effectLst/>
                <a:highlight>
                  <a:srgbClr val="FFFFFF"/>
                </a:highlight>
                <a:latin typeface="-apple-system"/>
              </a:rPr>
              <a:t> National Association of Emergency Medical Technicians. Prehospital Trauma Life Support, 9th Edition (2020). Chapter 12, p. 406.</a:t>
            </a:r>
          </a:p>
          <a:p>
            <a:pPr algn="l"/>
            <a:r>
              <a:rPr lang="en-US" b="0" i="0" baseline="30000" dirty="0">
                <a:solidFill>
                  <a:srgbClr val="212529"/>
                </a:solidFill>
                <a:effectLst/>
                <a:highlight>
                  <a:srgbClr val="FFFFFF"/>
                </a:highlight>
                <a:latin typeface="-apple-system"/>
              </a:rPr>
              <a:t>19</a:t>
            </a:r>
            <a:r>
              <a:rPr lang="en-US" b="0" i="0" dirty="0">
                <a:solidFill>
                  <a:srgbClr val="212529"/>
                </a:solidFill>
                <a:effectLst/>
                <a:highlight>
                  <a:srgbClr val="FFFFFF"/>
                </a:highlight>
                <a:latin typeface="-apple-system"/>
              </a:rPr>
              <a:t> Auerbach PS, Constance BB, Freer L. Field Guide to Wilderness Medicine, 5th Edition (2019). Chapter 18: Orthopedic Injuries Splints and Slings; pp 172-173.</a:t>
            </a:r>
          </a:p>
          <a:p>
            <a:pPr algn="l"/>
            <a:r>
              <a:rPr lang="en-US" b="0" i="0" baseline="30000" dirty="0">
                <a:solidFill>
                  <a:srgbClr val="212529"/>
                </a:solidFill>
                <a:effectLst/>
                <a:highlight>
                  <a:srgbClr val="FFFFFF"/>
                </a:highlight>
                <a:latin typeface="-apple-system"/>
              </a:rPr>
              <a:t>20</a:t>
            </a:r>
            <a:r>
              <a:rPr lang="en-US" b="0" i="0" dirty="0">
                <a:solidFill>
                  <a:srgbClr val="212529"/>
                </a:solidFill>
                <a:effectLst/>
                <a:highlight>
                  <a:srgbClr val="FFFFFF"/>
                </a:highlight>
                <a:latin typeface="-apple-system"/>
              </a:rPr>
              <a:t> National Association of Emergency Medical Technicians. Prehospital Trauma Life Support, 9th Edition (2020). Chapter 12, p. 406.</a:t>
            </a:r>
          </a:p>
          <a:p>
            <a:pPr algn="l"/>
            <a:r>
              <a:rPr lang="en-US" b="0" i="0" baseline="30000" dirty="0">
                <a:solidFill>
                  <a:srgbClr val="212529"/>
                </a:solidFill>
                <a:effectLst/>
                <a:highlight>
                  <a:srgbClr val="FFFFFF"/>
                </a:highlight>
                <a:latin typeface="-apple-system"/>
              </a:rPr>
              <a:t>21</a:t>
            </a:r>
            <a:r>
              <a:rPr lang="en-US" b="0" i="0" dirty="0">
                <a:solidFill>
                  <a:srgbClr val="212529"/>
                </a:solidFill>
                <a:effectLst/>
                <a:highlight>
                  <a:srgbClr val="FFFFFF"/>
                </a:highlight>
                <a:latin typeface="-apple-system"/>
              </a:rPr>
              <a:t> Murray CK, Hsu JR, Solomkin JS, et al. Prevention and management of infections associated with combat-related extremity injuries. J Trauma. 2008 Mar;64(3 Suppl):S239-51.</a:t>
            </a:r>
          </a:p>
          <a:p>
            <a:pPr algn="l"/>
            <a:r>
              <a:rPr lang="en-US" b="0" i="0" baseline="30000" dirty="0">
                <a:solidFill>
                  <a:srgbClr val="212529"/>
                </a:solidFill>
                <a:effectLst/>
                <a:highlight>
                  <a:srgbClr val="FFFFFF"/>
                </a:highlight>
                <a:latin typeface="-apple-system"/>
              </a:rPr>
              <a:t>22</a:t>
            </a:r>
            <a:r>
              <a:rPr lang="en-US" b="0" i="0" dirty="0">
                <a:solidFill>
                  <a:srgbClr val="212529"/>
                </a:solidFill>
                <a:effectLst/>
                <a:highlight>
                  <a:srgbClr val="FFFFFF"/>
                </a:highlight>
                <a:latin typeface="-apple-system"/>
              </a:rPr>
              <a:t> Yun H, Murray C, Nelson K, Bosse M. Infection after orthopaedic trauma: prevention and treatment. J Orthop Trauma. 2016 Oct;30 Suppl 3:S21-S26.</a:t>
            </a:r>
          </a:p>
          <a:p>
            <a:pPr algn="l"/>
            <a:r>
              <a:rPr lang="en-US" b="0" i="0" baseline="30000" dirty="0">
                <a:solidFill>
                  <a:srgbClr val="212529"/>
                </a:solidFill>
                <a:effectLst/>
                <a:highlight>
                  <a:srgbClr val="FFFFFF"/>
                </a:highlight>
                <a:latin typeface="-apple-system"/>
              </a:rPr>
              <a:t>23</a:t>
            </a:r>
            <a:r>
              <a:rPr lang="en-US" b="0" i="0" dirty="0">
                <a:solidFill>
                  <a:srgbClr val="212529"/>
                </a:solidFill>
                <a:effectLst/>
                <a:highlight>
                  <a:srgbClr val="FFFFFF"/>
                </a:highlight>
                <a:latin typeface="-apple-system"/>
              </a:rPr>
              <a:t> Lee C, Porter KM. Prehospital management of lower limb fractures. Emerg Med J. 2005 Sep;22(9):660-3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24</a:t>
            </a:r>
            <a:r>
              <a:rPr lang="en-US" b="0" i="0" dirty="0">
                <a:solidFill>
                  <a:srgbClr val="212529"/>
                </a:solidFill>
                <a:effectLst/>
                <a:highlight>
                  <a:srgbClr val="FFFFFF"/>
                </a:highlight>
                <a:latin typeface="-apple-system"/>
              </a:rPr>
              <a:t> Owens, B. D. , Kragh, J. F. , Macaitis, J. , Svoboda, S. J. &amp; Wenke, J. C. (2007). Characterization of Extremity Wounds in Operation Iraqi Freedom and Operation Enduring Freedom. Journal of Orthopaedic Trauma, 21 (4), 254-257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25</a:t>
            </a:r>
            <a:r>
              <a:rPr lang="en-US" b="0" i="0" dirty="0">
                <a:solidFill>
                  <a:srgbClr val="212529"/>
                </a:solidFill>
                <a:effectLst/>
                <a:highlight>
                  <a:srgbClr val="FFFFFF"/>
                </a:highlight>
                <a:latin typeface="-apple-system"/>
              </a:rPr>
              <a:t> Perkins TJ. Fracture management. Effective prehospital splinting techniques. Emerg Med Serv. 2007 Apr;36(4):35-7, 39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26</a:t>
            </a:r>
            <a:r>
              <a:rPr lang="en-US" b="0" i="0" dirty="0">
                <a:solidFill>
                  <a:srgbClr val="212529"/>
                </a:solidFill>
                <a:effectLst/>
                <a:highlight>
                  <a:srgbClr val="FFFFFF"/>
                </a:highlight>
                <a:latin typeface="-apple-system"/>
              </a:rPr>
              <a:t> Reister FA. Battle casualties and medical statistics: US Army experience in the Korean war. Washington, DC: Department of the Army, Office of the Surgeon General; 1973</a:t>
            </a:r>
          </a:p>
          <a:p>
            <a:pPr algn="l"/>
            <a:r>
              <a:rPr lang="en-US" b="0" i="0" baseline="30000" dirty="0">
                <a:solidFill>
                  <a:srgbClr val="212529"/>
                </a:solidFill>
                <a:effectLst/>
                <a:highlight>
                  <a:srgbClr val="FFFFFF"/>
                </a:highlight>
                <a:latin typeface="-apple-system"/>
              </a:rPr>
              <a:t>27</a:t>
            </a:r>
            <a:r>
              <a:rPr lang="en-US" b="0" i="0" dirty="0">
                <a:solidFill>
                  <a:srgbClr val="212529"/>
                </a:solidFill>
                <a:effectLst/>
                <a:highlight>
                  <a:srgbClr val="FFFFFF"/>
                </a:highlight>
                <a:latin typeface="-apple-system"/>
              </a:rPr>
              <a:t> Reister FA. Medical statistics in World War II. Washington, DC: Department of the Army, Office of the Surgeon General; 1975. p. 21 </a:t>
            </a:r>
          </a:p>
          <a:p>
            <a:pPr algn="l"/>
            <a:r>
              <a:rPr lang="en-US" b="0" i="0" baseline="30000" dirty="0">
                <a:solidFill>
                  <a:srgbClr val="212529"/>
                </a:solidFill>
                <a:effectLst/>
                <a:highlight>
                  <a:srgbClr val="FFFFFF"/>
                </a:highlight>
                <a:latin typeface="-apple-system"/>
              </a:rPr>
              <a:t>28</a:t>
            </a:r>
            <a:r>
              <a:rPr lang="en-US" b="0" i="0" dirty="0">
                <a:solidFill>
                  <a:srgbClr val="212529"/>
                </a:solidFill>
                <a:effectLst/>
                <a:highlight>
                  <a:srgbClr val="FFFFFF"/>
                </a:highlight>
                <a:latin typeface="-apple-system"/>
              </a:rPr>
              <a:t> Zouris JM,Walker GJ, Dye J, et al. Wounding patterns of US Marines and Sailors during Operation Iraqi Freedom, major combat phase. Mil Med 2006;171: 246–52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29</a:t>
            </a:r>
            <a:r>
              <a:rPr lang="en-US" b="0" i="0" dirty="0">
                <a:solidFill>
                  <a:srgbClr val="212529"/>
                </a:solidFill>
                <a:effectLst/>
                <a:highlight>
                  <a:srgbClr val="FFFFFF"/>
                </a:highlight>
                <a:latin typeface="-apple-system"/>
              </a:rPr>
              <a:t> Tricoci P, Allen JM, Kramer JM, Califf RM, Smith Jr SC. Scientific Evidence Underlying the ACC/AHA Clinical Practice Guidelines. American Medical Association. 2009 Feb; Vol 301, No. 8.</a:t>
            </a:r>
          </a:p>
          <a:p>
            <a:pPr algn="l"/>
            <a:r>
              <a:rPr lang="en-US" b="0" i="0" baseline="30000" dirty="0">
                <a:solidFill>
                  <a:srgbClr val="212529"/>
                </a:solidFill>
                <a:effectLst/>
                <a:highlight>
                  <a:srgbClr val="FFFFFF"/>
                </a:highlight>
                <a:latin typeface="-apple-system"/>
              </a:rPr>
              <a:t>30</a:t>
            </a:r>
            <a:r>
              <a:rPr lang="en-US" b="0" i="0" dirty="0">
                <a:solidFill>
                  <a:srgbClr val="212529"/>
                </a:solidFill>
                <a:effectLst/>
                <a:highlight>
                  <a:srgbClr val="FFFFFF"/>
                </a:highlight>
                <a:latin typeface="-apple-system"/>
              </a:rPr>
              <a:t> Halparin, JL. Further Evolution of the ACC/AHA Clinical Practice Guideline Recommendation Classification System. American College of Cardiology Foundation and the American Heart Association. 2016 Apr; 133:1426-1428.</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23</a:t>
            </a:fld>
            <a:endParaRPr lang="en-US"/>
          </a:p>
        </p:txBody>
      </p:sp>
    </p:spTree>
    <p:extLst>
      <p:ext uri="{BB962C8B-B14F-4D97-AF65-F5344CB8AC3E}">
        <p14:creationId xmlns:p14="http://schemas.microsoft.com/office/powerpoint/2010/main" val="4149311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There are three cognitive and one performance-enabling learning objectives in this module to support the TCCC Guideline section on splinting that states “splint fractures and recheck pulses.”</a:t>
            </a:r>
          </a:p>
          <a:p>
            <a:pPr algn="l"/>
            <a:r>
              <a:rPr lang="en-US" b="0" i="0" dirty="0">
                <a:solidFill>
                  <a:srgbClr val="212529"/>
                </a:solidFill>
                <a:effectLst/>
                <a:highlight>
                  <a:srgbClr val="FFFFFF"/>
                </a:highlight>
                <a:latin typeface="-apple-system"/>
              </a:rPr>
              <a:t>You will learn how to identify the signs of a suspected fracture and distinguish between fracture types.</a:t>
            </a:r>
          </a:p>
          <a:p>
            <a:pPr algn="l"/>
            <a:r>
              <a:rPr lang="en-US" b="0" i="0" dirty="0">
                <a:solidFill>
                  <a:srgbClr val="212529"/>
                </a:solidFill>
                <a:effectLst/>
                <a:highlight>
                  <a:srgbClr val="FFFFFF"/>
                </a:highlight>
                <a:latin typeface="-apple-system"/>
              </a:rPr>
              <a:t>Afterward, you will demonstrate the basic care for fractures, including the application of malleable and improvised rigid splints. And, depending on the unit mission, you may also receive additional fracture management training and be asked to demonstrate additional splinting techniques.</a:t>
            </a:r>
          </a:p>
          <a:p>
            <a:pPr algn="l"/>
            <a:r>
              <a:rPr lang="en-US" b="0" i="0" dirty="0">
                <a:solidFill>
                  <a:srgbClr val="212529"/>
                </a:solidFill>
                <a:effectLst/>
                <a:highlight>
                  <a:srgbClr val="FFFFFF"/>
                </a:highlight>
                <a:latin typeface="-apple-system"/>
              </a:rPr>
              <a:t>Additionally, you will learn about the evidence supporting fracture management techniques in Tactical Field Care.</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3</a:t>
            </a:fld>
            <a:endParaRPr lang="en-US"/>
          </a:p>
        </p:txBody>
      </p:sp>
    </p:spTree>
    <p:extLst>
      <p:ext uri="{BB962C8B-B14F-4D97-AF65-F5344CB8AC3E}">
        <p14:creationId xmlns:p14="http://schemas.microsoft.com/office/powerpoint/2010/main" val="205556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The following video provides an overview of the principles of splinting and fracture care that take place in Tactical Field Care.</a:t>
            </a:r>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4</a:t>
            </a:fld>
            <a:endParaRPr lang="en-US"/>
          </a:p>
        </p:txBody>
      </p:sp>
    </p:spTree>
    <p:extLst>
      <p:ext uri="{BB962C8B-B14F-4D97-AF65-F5344CB8AC3E}">
        <p14:creationId xmlns:p14="http://schemas.microsoft.com/office/powerpoint/2010/main" val="3146261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Splinting fractures is the “S” in the MARCH PAWS sequence.</a:t>
            </a:r>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5</a:t>
            </a:fld>
            <a:endParaRPr lang="en-US"/>
          </a:p>
        </p:txBody>
      </p:sp>
    </p:spTree>
    <p:extLst>
      <p:ext uri="{BB962C8B-B14F-4D97-AF65-F5344CB8AC3E}">
        <p14:creationId xmlns:p14="http://schemas.microsoft.com/office/powerpoint/2010/main" val="215488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majority of wounds sustained by soldiers in combat zone are to the extremities; largely due to the nature of modern body armor.</a:t>
            </a:r>
            <a:r>
              <a:rPr lang="en-US" b="0" i="0" baseline="30000" dirty="0">
                <a:solidFill>
                  <a:srgbClr val="212529"/>
                </a:solidFill>
                <a:effectLst/>
                <a:highlight>
                  <a:srgbClr val="FFFFFF"/>
                </a:highlight>
                <a:latin typeface="-apple-system"/>
              </a:rPr>
              <a:t>1, 2</a:t>
            </a:r>
            <a:r>
              <a:rPr lang="en-US" b="0" i="0" dirty="0">
                <a:solidFill>
                  <a:srgbClr val="212529"/>
                </a:solidFill>
                <a:effectLst/>
                <a:highlight>
                  <a:srgbClr val="FFFFFF"/>
                </a:highlight>
                <a:latin typeface="-apple-system"/>
              </a:rPr>
              <a:t> Fractures of the extremities or the rib cage are often more likely to be identified and are more easily diagnosed than fractures involving the pelvis or spine.</a:t>
            </a:r>
          </a:p>
          <a:p>
            <a:pPr algn="l"/>
            <a:r>
              <a:rPr lang="en-US" b="0" i="0" dirty="0">
                <a:solidFill>
                  <a:srgbClr val="212529"/>
                </a:solidFill>
                <a:effectLst/>
                <a:highlight>
                  <a:srgbClr val="FFFFFF"/>
                </a:highlight>
                <a:latin typeface="-apple-system"/>
              </a:rPr>
              <a:t>As discussed in the module on circulation, a pelvic compression device is indicated in any casualty who suffers severe blunt force or blast injury and has pelvic pain, a lower limb amputation or near amputation, physical findings suggestive of a pelvic fracture (for example, laceration or bruising at bony prominences of the pelvic ring, crepitus, a deformed or unstable pelvis, or unequal leg lengths), unconsciousness or shock.</a:t>
            </a:r>
            <a:r>
              <a:rPr lang="en-US" b="0" i="0" baseline="30000" dirty="0">
                <a:solidFill>
                  <a:srgbClr val="212529"/>
                </a:solidFill>
                <a:effectLst/>
                <a:highlight>
                  <a:srgbClr val="FFFFFF"/>
                </a:highlight>
                <a:latin typeface="-apple-system"/>
              </a:rPr>
              <a:t>3</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Spinal fractures often present with localized spinal pain, or pain radiating down the extremities from nerve irritation, and may include a deformity at the point of injury, a hematoma, or crepitus. In some cases, motor function can be affected leading to partial or complete paralysis, and sensation can be diminished or absent. Splints are not applied to spinal fractures, although the casualty may be immobilized, depending on the tactical situation. </a:t>
            </a:r>
            <a:r>
              <a:rPr lang="en-US" b="0" i="0" baseline="30000" dirty="0">
                <a:solidFill>
                  <a:srgbClr val="212529"/>
                </a:solidFill>
                <a:effectLst/>
                <a:highlight>
                  <a:srgbClr val="FFFFFF"/>
                </a:highlight>
                <a:latin typeface="-apple-system"/>
              </a:rPr>
              <a:t>4</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Fractures of the extremities are a more common injury and share some of those same presenting signs. In the setting of trauma, localized pain and swelling should be treated as a suspected fracture, even if no other signs are present; although if the pain is significant enough to alter the casualty’s use of the extremity it may be fractured even when swelling is absent.</a:t>
            </a:r>
            <a:r>
              <a:rPr lang="en-US" b="0" i="0" baseline="30000" dirty="0">
                <a:solidFill>
                  <a:srgbClr val="212529"/>
                </a:solidFill>
                <a:effectLst/>
                <a:highlight>
                  <a:srgbClr val="FFFFFF"/>
                </a:highlight>
                <a:latin typeface="-apple-system"/>
              </a:rPr>
              <a:t>5</a:t>
            </a:r>
            <a:r>
              <a:rPr lang="en-US" b="0" i="0" dirty="0">
                <a:solidFill>
                  <a:srgbClr val="212529"/>
                </a:solidFill>
                <a:effectLst/>
                <a:highlight>
                  <a:srgbClr val="FFFFFF"/>
                </a:highlight>
                <a:latin typeface="-apple-system"/>
              </a:rPr>
              <a:t> Additionally, the presence of a hematoma or crepitus in the area of the injury, or a physical deformity of the bone (either under the skin or through an open wound) is sometimes present. Occasionally, the casualty or another responder will tell you that they actually heard a snap or crack when the bone fractured.</a:t>
            </a:r>
          </a:p>
          <a:p>
            <a:pPr algn="l"/>
            <a:r>
              <a:rPr lang="en-US" b="0" i="0" dirty="0">
                <a:solidFill>
                  <a:srgbClr val="212529"/>
                </a:solidFill>
                <a:effectLst/>
                <a:highlight>
                  <a:srgbClr val="FFFFFF"/>
                </a:highlight>
                <a:latin typeface="-apple-system"/>
              </a:rPr>
              <a:t>Keep in mind that many casualties have a high pain tolerance, and the adrenaline from a traumatic event may mask some of the signs for a period of time. So, maintain a low threshold for treating a painful or deformed bone as a potential fracture.</a:t>
            </a:r>
          </a:p>
          <a:p>
            <a:pPr algn="l"/>
            <a:r>
              <a:rPr lang="en-US" b="0" i="0" dirty="0">
                <a:solidFill>
                  <a:srgbClr val="212529"/>
                </a:solidFill>
                <a:effectLst/>
                <a:highlight>
                  <a:srgbClr val="FFFFFF"/>
                </a:highlight>
                <a:latin typeface="-apple-system"/>
              </a:rPr>
              <a:t>A pelvic compression device is indicated in any casualty who suffers severe blunt force or blast injury with symptoms of a pelvic fracture. Splints are not applied to spinal fractures, though the casualty may be immobilized, depending on the tactical situation.</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6</a:t>
            </a:fld>
            <a:endParaRPr lang="en-US"/>
          </a:p>
        </p:txBody>
      </p:sp>
    </p:spTree>
    <p:extLst>
      <p:ext uri="{BB962C8B-B14F-4D97-AF65-F5344CB8AC3E}">
        <p14:creationId xmlns:p14="http://schemas.microsoft.com/office/powerpoint/2010/main" val="1082549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essential difference between a closed and open fracture is the integrity of the skin overlying the fracture. If the skin is broken, then it is considered an open fracture.</a:t>
            </a:r>
            <a:r>
              <a:rPr lang="en-US" b="0" i="0" baseline="30000" dirty="0">
                <a:solidFill>
                  <a:srgbClr val="212529"/>
                </a:solidFill>
                <a:effectLst/>
                <a:highlight>
                  <a:srgbClr val="FFFFFF"/>
                </a:highlight>
                <a:latin typeface="-apple-system"/>
              </a:rPr>
              <a:t>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potential compromise to the tissues surrounding the fracture can be as significant in a closed fracture as it is in an open fracture, so closed fractures should not be treated with any less concern. However, the potential for contamination is greater in open fractures and warrants additional preventive measures. This is necessary to help prevent a bone infection, or osteomyelitis, which interferes with the fracture healing process.</a:t>
            </a:r>
            <a:r>
              <a:rPr lang="en-US" b="0" i="0" baseline="30000" dirty="0">
                <a:solidFill>
                  <a:srgbClr val="212529"/>
                </a:solidFill>
                <a:effectLst/>
                <a:highlight>
                  <a:srgbClr val="FFFFFF"/>
                </a:highlight>
                <a:latin typeface="-apple-system"/>
              </a:rPr>
              <a:t>7</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Often, it is the sharp edge of a fractured bone that breaks the skin and creates the wound. However, it is also possible for the trauma itself to cause a laceration or break in the skin. So even if the bone is not protruding through the skin or the laceration doesn’t align perfectly with the suspected fracture site, treat all fractures with nearby skin wounds as open fractures.</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7</a:t>
            </a:fld>
            <a:endParaRPr lang="en-US"/>
          </a:p>
        </p:txBody>
      </p:sp>
    </p:spTree>
    <p:extLst>
      <p:ext uri="{BB962C8B-B14F-4D97-AF65-F5344CB8AC3E}">
        <p14:creationId xmlns:p14="http://schemas.microsoft.com/office/powerpoint/2010/main" val="138921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8</a:t>
            </a:fld>
            <a:endParaRPr lang="en-US"/>
          </a:p>
        </p:txBody>
      </p:sp>
    </p:spTree>
    <p:extLst>
      <p:ext uri="{BB962C8B-B14F-4D97-AF65-F5344CB8AC3E}">
        <p14:creationId xmlns:p14="http://schemas.microsoft.com/office/powerpoint/2010/main" val="2560478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primary objectives of fracture management and splinting are to prevent further injury to local tissues or organs, protect the nerves and vessels that run parallel to bones, and make the casualty more comfortable by relieving their pain.</a:t>
            </a:r>
            <a:r>
              <a:rPr lang="en-US" b="0" i="0" baseline="30000" dirty="0">
                <a:solidFill>
                  <a:srgbClr val="212529"/>
                </a:solidFill>
                <a:effectLst/>
                <a:highlight>
                  <a:srgbClr val="FFFFFF"/>
                </a:highlight>
                <a:latin typeface="-apple-system"/>
              </a:rPr>
              <a:t>8</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Hemorrhage control in open fractures should have already been addressed as part of your tactical trauma assessment and treatments prior to this point, but should be reassessed prior to any further management of the fracture; and control should be reestablished, if necessary. Direct pressure and pressure bandages usually control bleeding unless an artery has been lacerated.</a:t>
            </a:r>
            <a:r>
              <a:rPr lang="en-US" b="0" i="0" baseline="30000" dirty="0">
                <a:solidFill>
                  <a:srgbClr val="212529"/>
                </a:solidFill>
                <a:effectLst/>
                <a:highlight>
                  <a:srgbClr val="FFFFFF"/>
                </a:highlight>
                <a:latin typeface="-apple-system"/>
              </a:rPr>
              <a:t>9</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Pulses, skin color, and sensorimotor function distal to the fracture site should be assessed, looking for any changes compared to the unaffected side. Even a seemingly minor fracture has the potential to compromise the vascular or nerve structures that run alongside the bones or may cause a compartment syndrome, and compromises to the neurovascular status of the extremity impact the urgency of the evacuation request in order to save the limb.</a:t>
            </a:r>
            <a:r>
              <a:rPr lang="en-US" b="0" i="0" baseline="30000" dirty="0">
                <a:solidFill>
                  <a:srgbClr val="212529"/>
                </a:solidFill>
                <a:effectLst/>
                <a:highlight>
                  <a:srgbClr val="FFFFFF"/>
                </a:highlight>
                <a:latin typeface="-apple-system"/>
              </a:rPr>
              <a:t>10</a:t>
            </a:r>
            <a:r>
              <a:rPr lang="en-US" b="0" i="0" dirty="0">
                <a:solidFill>
                  <a:srgbClr val="212529"/>
                </a:solidFill>
                <a:effectLst/>
                <a:highlight>
                  <a:srgbClr val="FFFFFF"/>
                </a:highlight>
                <a:latin typeface="-apple-system"/>
              </a:rPr>
              <a:t> Also, splinting has the potential for compromising the casualty’s distal neurovascular status, and a baseline assessment needs to be performed to compare with a post-application assessment.</a:t>
            </a:r>
          </a:p>
          <a:p>
            <a:pPr algn="l"/>
            <a:r>
              <a:rPr lang="en-US" b="0" i="0" dirty="0">
                <a:solidFill>
                  <a:srgbClr val="212529"/>
                </a:solidFill>
                <a:effectLst/>
                <a:highlight>
                  <a:srgbClr val="FFFFFF"/>
                </a:highlight>
                <a:latin typeface="-apple-system"/>
              </a:rPr>
              <a:t>It is common for an injured extremity to swell distal to the fracture, so any watches, rings, bracelets, or potential constricting materials should be removed and secured.</a:t>
            </a:r>
            <a:r>
              <a:rPr lang="en-US" b="0" i="0" baseline="30000" dirty="0">
                <a:solidFill>
                  <a:srgbClr val="212529"/>
                </a:solidFill>
                <a:effectLst/>
                <a:highlight>
                  <a:srgbClr val="FFFFFF"/>
                </a:highlight>
                <a:latin typeface="-apple-system"/>
              </a:rPr>
              <a:t>11</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When dealing with an open fracture, the wound should be dressed prior to splint application. If sterile or clean water is available and if the tactical situation permits, the injury can be irrigated to remove foreign bodies that may be a source of infection and even bone fragments that might cause further tissue damage.</a:t>
            </a:r>
            <a:r>
              <a:rPr lang="en-US" b="0" i="0" baseline="30000" dirty="0">
                <a:solidFill>
                  <a:srgbClr val="212529"/>
                </a:solidFill>
                <a:effectLst/>
                <a:highlight>
                  <a:srgbClr val="FFFFFF"/>
                </a:highlight>
                <a:latin typeface="-apple-system"/>
              </a:rPr>
              <a:t>12</a:t>
            </a:r>
            <a:r>
              <a:rPr lang="en-US" b="0" i="0" dirty="0">
                <a:solidFill>
                  <a:srgbClr val="212529"/>
                </a:solidFill>
                <a:effectLst/>
                <a:highlight>
                  <a:srgbClr val="FFFFFF"/>
                </a:highlight>
                <a:latin typeface="-apple-system"/>
              </a:rPr>
              <a:t> But often that is not an option in the TFC phase and the wound can be dressed as is, once the bleeding is controlled. Time and resources permitting, wound debridement can also be considered.</a:t>
            </a:r>
            <a:r>
              <a:rPr lang="en-US" b="0" i="0" baseline="30000" dirty="0">
                <a:solidFill>
                  <a:srgbClr val="212529"/>
                </a:solidFill>
                <a:effectLst/>
                <a:highlight>
                  <a:srgbClr val="FFFFFF"/>
                </a:highlight>
                <a:latin typeface="-apple-system"/>
              </a:rPr>
              <a:t>13</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In some cases, injuries unrelated to the fracture may be hidden once a splint is applied; so, ensure that all wounds and injuries that might be covered by the splinting process are treated and documented prior to splint application.</a:t>
            </a:r>
          </a:p>
          <a:p>
            <a:pPr algn="l"/>
            <a:r>
              <a:rPr lang="en-US" b="0" i="0" dirty="0">
                <a:solidFill>
                  <a:srgbClr val="212529"/>
                </a:solidFill>
                <a:effectLst/>
                <a:highlight>
                  <a:srgbClr val="FFFFFF"/>
                </a:highlight>
                <a:latin typeface="-apple-system"/>
              </a:rPr>
              <a:t>The level of evidence supporting the guidance for basic principles of fracture management is based on a meta-analysis of observational studies, lab evaluations, and case studies. </a:t>
            </a:r>
          </a:p>
          <a:p>
            <a:endParaRPr lang="en-US" dirty="0"/>
          </a:p>
        </p:txBody>
      </p:sp>
      <p:sp>
        <p:nvSpPr>
          <p:cNvPr id="4" name="Slide Number Placeholder 3"/>
          <p:cNvSpPr>
            <a:spLocks noGrp="1"/>
          </p:cNvSpPr>
          <p:nvPr>
            <p:ph type="sldNum" sz="quarter" idx="5"/>
          </p:nvPr>
        </p:nvSpPr>
        <p:spPr/>
        <p:txBody>
          <a:bodyPr/>
          <a:lstStyle/>
          <a:p>
            <a:fld id="{54667E37-1572-47B6-B04E-DC799A8C0F11}" type="slidenum">
              <a:rPr lang="en-US" smtClean="0"/>
              <a:t>9</a:t>
            </a:fld>
            <a:endParaRPr lang="en-US"/>
          </a:p>
        </p:txBody>
      </p:sp>
    </p:spTree>
    <p:extLst>
      <p:ext uri="{BB962C8B-B14F-4D97-AF65-F5344CB8AC3E}">
        <p14:creationId xmlns:p14="http://schemas.microsoft.com/office/powerpoint/2010/main" val="32612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4806950" y="289778"/>
            <a:ext cx="2578099" cy="330200"/>
          </a:xfrm>
          <a:prstGeom prst="rect">
            <a:avLst/>
          </a:prstGeom>
        </p:spPr>
        <p:txBody>
          <a:bodyPr wrap="square" lIns="0" tIns="0" rIns="0" bIns="0">
            <a:spAutoFit/>
          </a:bodyPr>
          <a:lstStyle>
            <a:lvl1pPr>
              <a:defRPr sz="2000" b="1" i="0">
                <a:solidFill>
                  <a:srgbClr val="A0A6AA"/>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712738" y="1524006"/>
            <a:ext cx="4087495" cy="3728720"/>
          </a:xfrm>
          <a:prstGeom prst="rect">
            <a:avLst/>
          </a:prstGeom>
        </p:spPr>
        <p:txBody>
          <a:bodyPr wrap="square" lIns="0" tIns="0" rIns="0" bIns="0">
            <a:spAutoFit/>
          </a:bodyPr>
          <a:lstStyle>
            <a:lvl1pPr>
              <a:defRPr sz="2400" b="1" i="0">
                <a:solidFill>
                  <a:schemeClr val="bg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7" name="Holder 7"/>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5" name="Holder 5"/>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4" name="Holder 4"/>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06950" y="289778"/>
            <a:ext cx="2578099" cy="330200"/>
          </a:xfrm>
          <a:prstGeom prst="rect">
            <a:avLst/>
          </a:prstGeom>
        </p:spPr>
        <p:txBody>
          <a:bodyPr wrap="square" lIns="0" tIns="0" rIns="0" bIns="0">
            <a:spAutoFit/>
          </a:bodyPr>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a:xfrm>
            <a:off x="701511" y="2047350"/>
            <a:ext cx="10426065" cy="163448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a:xfrm>
            <a:off x="9408142" y="6562955"/>
            <a:ext cx="2451734" cy="213995"/>
          </a:xfrm>
          <a:prstGeom prst="rect">
            <a:avLst/>
          </a:prstGeom>
        </p:spPr>
        <p:txBody>
          <a:bodyPr wrap="square" lIns="0" tIns="0" rIns="0" bIns="0">
            <a:spAutoFit/>
          </a:bodyPr>
          <a:lstStyle>
            <a:lvl1pPr>
              <a:defRPr sz="1050" b="0" i="0">
                <a:solidFill>
                  <a:srgbClr val="CD9146"/>
                </a:solidFill>
                <a:latin typeface="Arial MT"/>
                <a:cs typeface="Arial MT"/>
              </a:defRPr>
            </a:lvl1p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68.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1.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20284" y="326514"/>
            <a:ext cx="6594475" cy="6417310"/>
          </a:xfrm>
          <a:prstGeom prst="rect">
            <a:avLst/>
          </a:prstGeom>
        </p:spPr>
        <p:txBody>
          <a:bodyPr vert="horz" wrap="square" lIns="0" tIns="0" rIns="0" bIns="0" rtlCol="0">
            <a:spAutoFit/>
          </a:bodyPr>
          <a:lstStyle/>
          <a:p>
            <a:pPr>
              <a:lnSpc>
                <a:spcPts val="2210"/>
              </a:lnSpc>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19:</a:t>
            </a:r>
            <a:r>
              <a:rPr sz="2000" b="1" spc="-45" dirty="0">
                <a:solidFill>
                  <a:srgbClr val="756F6F"/>
                </a:solidFill>
                <a:latin typeface="Arial"/>
                <a:cs typeface="Arial"/>
              </a:rPr>
              <a:t> </a:t>
            </a:r>
            <a:r>
              <a:rPr sz="2000" b="1" spc="-5" dirty="0">
                <a:solidFill>
                  <a:srgbClr val="756F6F"/>
                </a:solidFill>
                <a:latin typeface="Arial"/>
                <a:cs typeface="Arial"/>
              </a:rPr>
              <a:t>Fractures</a:t>
            </a:r>
            <a:endParaRPr sz="20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gn="r">
              <a:lnSpc>
                <a:spcPct val="100000"/>
              </a:lnSpc>
              <a:spcBef>
                <a:spcPts val="1505"/>
              </a:spcBef>
            </a:pPr>
            <a:r>
              <a:rPr sz="1050" spc="-5" dirty="0">
                <a:solidFill>
                  <a:srgbClr val="CD9146"/>
                </a:solidFill>
                <a:latin typeface="Arial MT"/>
                <a:cs typeface="Arial MT"/>
              </a:rPr>
              <a:t>#TCCC-CPP-PPT-19</a:t>
            </a:r>
            <a:r>
              <a:rPr sz="1050" spc="290"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dirty="0">
              <a:latin typeface="Arial MT"/>
              <a:cs typeface="Arial MT"/>
            </a:endParaRPr>
          </a:p>
        </p:txBody>
      </p:sp>
      <p:grpSp>
        <p:nvGrpSpPr>
          <p:cNvPr id="3" name="object 3"/>
          <p:cNvGrpSpPr/>
          <p:nvPr/>
        </p:nvGrpSpPr>
        <p:grpSpPr>
          <a:xfrm>
            <a:off x="3810" y="0"/>
            <a:ext cx="12188190" cy="6858000"/>
            <a:chOff x="3810" y="0"/>
            <a:chExt cx="12188190" cy="6858000"/>
          </a:xfrm>
        </p:grpSpPr>
        <p:pic>
          <p:nvPicPr>
            <p:cNvPr id="4" name="object 4"/>
            <p:cNvPicPr/>
            <p:nvPr/>
          </p:nvPicPr>
          <p:blipFill>
            <a:blip r:embed="rId3" cstate="print"/>
            <a:stretch>
              <a:fillRect/>
            </a:stretch>
          </p:blipFill>
          <p:spPr>
            <a:xfrm>
              <a:off x="309372" y="255270"/>
              <a:ext cx="1172717" cy="656081"/>
            </a:xfrm>
            <a:prstGeom prst="rect">
              <a:avLst/>
            </a:prstGeom>
          </p:spPr>
        </p:pic>
        <p:pic>
          <p:nvPicPr>
            <p:cNvPr id="5" name="object 5"/>
            <p:cNvPicPr/>
            <p:nvPr/>
          </p:nvPicPr>
          <p:blipFill>
            <a:blip r:embed="rId4" cstate="print"/>
            <a:stretch>
              <a:fillRect/>
            </a:stretch>
          </p:blipFill>
          <p:spPr>
            <a:xfrm>
              <a:off x="3810" y="0"/>
              <a:ext cx="12188189" cy="6858000"/>
            </a:xfrm>
            <a:prstGeom prst="rect">
              <a:avLst/>
            </a:prstGeom>
          </p:spPr>
        </p:pic>
        <p:sp>
          <p:nvSpPr>
            <p:cNvPr id="6" name="object 6"/>
            <p:cNvSpPr/>
            <p:nvPr/>
          </p:nvSpPr>
          <p:spPr>
            <a:xfrm>
              <a:off x="6156960"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grpSp>
      <p:sp>
        <p:nvSpPr>
          <p:cNvPr id="7" name="object 7"/>
          <p:cNvSpPr txBox="1"/>
          <p:nvPr/>
        </p:nvSpPr>
        <p:spPr>
          <a:xfrm>
            <a:off x="6396902" y="5949199"/>
            <a:ext cx="1903730"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dirty="0">
                <a:solidFill>
                  <a:srgbClr val="D9D9D9"/>
                </a:solidFill>
                <a:latin typeface="Arial MT"/>
                <a:cs typeface="Arial MT"/>
              </a:rPr>
              <a:t>3</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Combat</a:t>
            </a:r>
            <a:r>
              <a:rPr sz="1300" spc="-60" dirty="0">
                <a:solidFill>
                  <a:srgbClr val="D9D9D9"/>
                </a:solidFill>
                <a:latin typeface="Arial MT"/>
                <a:cs typeface="Arial MT"/>
              </a:rPr>
              <a:t> </a:t>
            </a:r>
            <a:r>
              <a:rPr sz="1300"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4993"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solidFill>
        </p:spPr>
        <p:txBody>
          <a:bodyPr wrap="square" lIns="0" tIns="0" rIns="0" bIns="0" rtlCol="0"/>
          <a:lstStyle/>
          <a:p>
            <a:endParaRPr/>
          </a:p>
        </p:txBody>
      </p:sp>
      <p:sp>
        <p:nvSpPr>
          <p:cNvPr id="9" name="object 9"/>
          <p:cNvSpPr txBox="1"/>
          <p:nvPr/>
        </p:nvSpPr>
        <p:spPr>
          <a:xfrm>
            <a:off x="8853647" y="5949199"/>
            <a:ext cx="2106295"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FFFFFF"/>
                </a:solidFill>
                <a:latin typeface="Arial Black"/>
                <a:cs typeface="Arial Black"/>
              </a:rPr>
              <a:t>TCCC</a:t>
            </a:r>
            <a:r>
              <a:rPr sz="1600" spc="-110" dirty="0">
                <a:solidFill>
                  <a:srgbClr val="FFFFFF"/>
                </a:solidFill>
                <a:latin typeface="Arial Black"/>
                <a:cs typeface="Arial Black"/>
              </a:rPr>
              <a:t> </a:t>
            </a:r>
            <a:r>
              <a:rPr sz="1600" spc="-5" dirty="0">
                <a:solidFill>
                  <a:srgbClr val="FFFFFF"/>
                </a:solidFill>
                <a:latin typeface="Arial MT"/>
                <a:cs typeface="Arial MT"/>
              </a:rPr>
              <a:t>TIER</a:t>
            </a:r>
            <a:r>
              <a:rPr sz="1600" spc="-35" dirty="0">
                <a:solidFill>
                  <a:srgbClr val="FFFFFF"/>
                </a:solidFill>
                <a:latin typeface="Arial MT"/>
                <a:cs typeface="Arial MT"/>
              </a:rPr>
              <a:t> </a:t>
            </a:r>
            <a:r>
              <a:rPr sz="1600" dirty="0">
                <a:solidFill>
                  <a:srgbClr val="FFFFFF"/>
                </a:solidFill>
                <a:latin typeface="Arial MT"/>
                <a:cs typeface="Arial MT"/>
              </a:rPr>
              <a:t>4</a:t>
            </a:r>
            <a:endParaRPr sz="1600">
              <a:latin typeface="Arial MT"/>
              <a:cs typeface="Arial MT"/>
            </a:endParaRPr>
          </a:p>
          <a:p>
            <a:pPr algn="ctr">
              <a:lnSpc>
                <a:spcPct val="100000"/>
              </a:lnSpc>
              <a:spcBef>
                <a:spcPts val="55"/>
              </a:spcBef>
            </a:pPr>
            <a:r>
              <a:rPr sz="1300" dirty="0">
                <a:solidFill>
                  <a:srgbClr val="FFFFFF"/>
                </a:solidFill>
                <a:latin typeface="Arial MT"/>
                <a:cs typeface="Arial MT"/>
              </a:rPr>
              <a:t>Combat</a:t>
            </a:r>
            <a:r>
              <a:rPr sz="1300" spc="-15" dirty="0">
                <a:solidFill>
                  <a:srgbClr val="FFFFFF"/>
                </a:solidFill>
                <a:latin typeface="Arial MT"/>
                <a:cs typeface="Arial MT"/>
              </a:rPr>
              <a:t> </a:t>
            </a:r>
            <a:r>
              <a:rPr sz="1300" spc="-5"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0891"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sp>
        <p:nvSpPr>
          <p:cNvPr id="11" name="object 11"/>
          <p:cNvSpPr txBox="1"/>
          <p:nvPr/>
        </p:nvSpPr>
        <p:spPr>
          <a:xfrm>
            <a:off x="1461221" y="5949199"/>
            <a:ext cx="1541145" cy="474980"/>
          </a:xfrm>
          <a:prstGeom prst="rect">
            <a:avLst/>
          </a:prstGeom>
        </p:spPr>
        <p:txBody>
          <a:bodyPr vert="horz" wrap="square" lIns="0" tIns="12700" rIns="0" bIns="0" rtlCol="0">
            <a:spAutoFit/>
          </a:bodyPr>
          <a:lstStyle/>
          <a:p>
            <a:pPr marL="635" algn="ctr">
              <a:lnSpc>
                <a:spcPct val="100000"/>
              </a:lnSpc>
              <a:spcBef>
                <a:spcPts val="100"/>
              </a:spcBef>
            </a:pPr>
            <a:r>
              <a:rPr sz="1600"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dirty="0">
                <a:solidFill>
                  <a:srgbClr val="D9D9D9"/>
                </a:solidFill>
                <a:latin typeface="Arial MT"/>
                <a:cs typeface="Arial MT"/>
              </a:rPr>
              <a:t>1</a:t>
            </a:r>
            <a:endParaRPr sz="1600">
              <a:latin typeface="Arial MT"/>
              <a:cs typeface="Arial MT"/>
            </a:endParaRPr>
          </a:p>
          <a:p>
            <a:pPr algn="ctr">
              <a:lnSpc>
                <a:spcPct val="100000"/>
              </a:lnSpc>
              <a:spcBef>
                <a:spcPts val="55"/>
              </a:spcBef>
            </a:pPr>
            <a:r>
              <a:rPr sz="1300" spc="-5" dirty="0">
                <a:solidFill>
                  <a:srgbClr val="D9D9D9"/>
                </a:solidFill>
                <a:latin typeface="Arial MT"/>
                <a:cs typeface="Arial MT"/>
              </a:rPr>
              <a:t>All</a:t>
            </a:r>
            <a:r>
              <a:rPr sz="1300" spc="-30" dirty="0">
                <a:solidFill>
                  <a:srgbClr val="D9D9D9"/>
                </a:solidFill>
                <a:latin typeface="Arial MT"/>
                <a:cs typeface="Arial MT"/>
              </a:rPr>
              <a:t> </a:t>
            </a:r>
            <a:r>
              <a:rPr sz="1300" spc="-5" dirty="0">
                <a:solidFill>
                  <a:srgbClr val="D9D9D9"/>
                </a:solidFill>
                <a:latin typeface="Arial MT"/>
                <a:cs typeface="Arial MT"/>
              </a:rPr>
              <a:t>Service</a:t>
            </a:r>
            <a:r>
              <a:rPr sz="1300" spc="-35" dirty="0">
                <a:solidFill>
                  <a:srgbClr val="D9D9D9"/>
                </a:solidFill>
                <a:latin typeface="Arial MT"/>
                <a:cs typeface="Arial MT"/>
              </a:rPr>
              <a:t> </a:t>
            </a:r>
            <a:r>
              <a:rPr sz="1300"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8926"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sp>
        <p:nvSpPr>
          <p:cNvPr id="13" name="object 13"/>
          <p:cNvSpPr txBox="1"/>
          <p:nvPr/>
        </p:nvSpPr>
        <p:spPr>
          <a:xfrm>
            <a:off x="4116116" y="5949199"/>
            <a:ext cx="1348740" cy="47498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D9D9D9"/>
                </a:solidFill>
                <a:latin typeface="Arial Black"/>
                <a:cs typeface="Arial Black"/>
              </a:rPr>
              <a:t>TCCC</a:t>
            </a:r>
            <a:r>
              <a:rPr sz="1600" spc="-45" dirty="0">
                <a:solidFill>
                  <a:srgbClr val="D9D9D9"/>
                </a:solidFill>
                <a:latin typeface="Arial Black"/>
                <a:cs typeface="Arial Black"/>
              </a:rPr>
              <a:t> </a:t>
            </a:r>
            <a:r>
              <a:rPr sz="1600" spc="-5" dirty="0">
                <a:solidFill>
                  <a:srgbClr val="D9D9D9"/>
                </a:solidFill>
                <a:latin typeface="Arial MT"/>
                <a:cs typeface="Arial MT"/>
              </a:rPr>
              <a:t>TIER</a:t>
            </a:r>
            <a:r>
              <a:rPr sz="1600" spc="-35" dirty="0">
                <a:solidFill>
                  <a:srgbClr val="D9D9D9"/>
                </a:solidFill>
                <a:latin typeface="Arial MT"/>
                <a:cs typeface="Arial MT"/>
              </a:rPr>
              <a:t> </a:t>
            </a:r>
            <a:r>
              <a:rPr sz="1600" dirty="0">
                <a:solidFill>
                  <a:srgbClr val="D9D9D9"/>
                </a:solidFill>
                <a:latin typeface="Arial MT"/>
                <a:cs typeface="Arial MT"/>
              </a:rPr>
              <a:t>2</a:t>
            </a:r>
            <a:endParaRPr sz="1600">
              <a:latin typeface="Arial MT"/>
              <a:cs typeface="Arial MT"/>
            </a:endParaRPr>
          </a:p>
          <a:p>
            <a:pPr marL="24765">
              <a:lnSpc>
                <a:spcPct val="100000"/>
              </a:lnSpc>
              <a:spcBef>
                <a:spcPts val="55"/>
              </a:spcBef>
            </a:pPr>
            <a:r>
              <a:rPr sz="1300" dirty="0">
                <a:solidFill>
                  <a:srgbClr val="D9D9D9"/>
                </a:solidFill>
                <a:latin typeface="Arial MT"/>
                <a:cs typeface="Arial MT"/>
              </a:rPr>
              <a:t>Combat</a:t>
            </a:r>
            <a:r>
              <a:rPr sz="1300" spc="-55" dirty="0">
                <a:solidFill>
                  <a:srgbClr val="D9D9D9"/>
                </a:solidFill>
                <a:latin typeface="Arial MT"/>
                <a:cs typeface="Arial MT"/>
              </a:rPr>
              <a:t> </a:t>
            </a:r>
            <a:r>
              <a:rPr sz="1300" spc="-5"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023" y="519375"/>
            <a:ext cx="4332605" cy="876300"/>
          </a:xfrm>
          <a:prstGeom prst="rect">
            <a:avLst/>
          </a:prstGeom>
        </p:spPr>
        <p:txBody>
          <a:bodyPr vert="horz" wrap="square" lIns="0" tIns="27939" rIns="0" bIns="0" rtlCol="0">
            <a:spAutoFit/>
          </a:bodyPr>
          <a:lstStyle/>
          <a:p>
            <a:pPr marL="12700" marR="5080">
              <a:lnSpc>
                <a:spcPts val="3340"/>
              </a:lnSpc>
              <a:spcBef>
                <a:spcPts val="219"/>
              </a:spcBef>
            </a:pPr>
            <a:r>
              <a:rPr sz="2800" spc="-5" dirty="0">
                <a:solidFill>
                  <a:srgbClr val="CD9146"/>
                </a:solidFill>
                <a:latin typeface="Arial Black"/>
                <a:cs typeface="Arial Black"/>
              </a:rPr>
              <a:t>COMBAT</a:t>
            </a:r>
            <a:r>
              <a:rPr sz="2800" spc="-55" dirty="0">
                <a:solidFill>
                  <a:srgbClr val="CD9146"/>
                </a:solidFill>
                <a:latin typeface="Arial Black"/>
                <a:cs typeface="Arial Black"/>
              </a:rPr>
              <a:t> </a:t>
            </a:r>
            <a:r>
              <a:rPr sz="2800" spc="-5" dirty="0">
                <a:solidFill>
                  <a:srgbClr val="CD9146"/>
                </a:solidFill>
                <a:latin typeface="Arial Black"/>
                <a:cs typeface="Arial Black"/>
              </a:rPr>
              <a:t>PARAMEDIC/ </a:t>
            </a:r>
            <a:r>
              <a:rPr sz="2800" spc="-919" dirty="0">
                <a:solidFill>
                  <a:srgbClr val="CD9146"/>
                </a:solidFill>
                <a:latin typeface="Arial Black"/>
                <a:cs typeface="Arial Black"/>
              </a:rPr>
              <a:t> </a:t>
            </a:r>
            <a:r>
              <a:rPr sz="2800" spc="-5" dirty="0">
                <a:solidFill>
                  <a:srgbClr val="CD9146"/>
                </a:solidFill>
                <a:latin typeface="Arial Black"/>
                <a:cs typeface="Arial Black"/>
              </a:rPr>
              <a:t>PROVIDER</a:t>
            </a:r>
            <a:endParaRPr sz="2800">
              <a:latin typeface="Arial Black"/>
              <a:cs typeface="Arial Black"/>
            </a:endParaRPr>
          </a:p>
        </p:txBody>
      </p:sp>
      <p:grpSp>
        <p:nvGrpSpPr>
          <p:cNvPr id="15" name="object 15"/>
          <p:cNvGrpSpPr/>
          <p:nvPr/>
        </p:nvGrpSpPr>
        <p:grpSpPr>
          <a:xfrm>
            <a:off x="736091" y="451866"/>
            <a:ext cx="11456035" cy="5113020"/>
            <a:chOff x="736091" y="451866"/>
            <a:chExt cx="11456035" cy="5113020"/>
          </a:xfrm>
        </p:grpSpPr>
        <p:pic>
          <p:nvPicPr>
            <p:cNvPr id="16" name="object 16"/>
            <p:cNvPicPr/>
            <p:nvPr/>
          </p:nvPicPr>
          <p:blipFill>
            <a:blip r:embed="rId5" cstate="print"/>
            <a:stretch>
              <a:fillRect/>
            </a:stretch>
          </p:blipFill>
          <p:spPr>
            <a:xfrm>
              <a:off x="736091" y="451866"/>
              <a:ext cx="1898903" cy="1062989"/>
            </a:xfrm>
            <a:prstGeom prst="rect">
              <a:avLst/>
            </a:prstGeom>
          </p:spPr>
        </p:pic>
        <p:pic>
          <p:nvPicPr>
            <p:cNvPr id="17" name="object 17"/>
            <p:cNvPicPr/>
            <p:nvPr/>
          </p:nvPicPr>
          <p:blipFill>
            <a:blip r:embed="rId6" cstate="print"/>
            <a:stretch>
              <a:fillRect/>
            </a:stretch>
          </p:blipFill>
          <p:spPr>
            <a:xfrm>
              <a:off x="9864089" y="4709922"/>
              <a:ext cx="2327909" cy="854963"/>
            </a:xfrm>
            <a:prstGeom prst="rect">
              <a:avLst/>
            </a:prstGeom>
          </p:spPr>
        </p:pic>
      </p:grpSp>
      <p:sp>
        <p:nvSpPr>
          <p:cNvPr id="18" name="object 18"/>
          <p:cNvSpPr txBox="1">
            <a:spLocks noGrp="1"/>
          </p:cNvSpPr>
          <p:nvPr>
            <p:ph type="title"/>
          </p:nvPr>
        </p:nvSpPr>
        <p:spPr>
          <a:xfrm>
            <a:off x="1013924" y="1766093"/>
            <a:ext cx="9934575" cy="2198370"/>
          </a:xfrm>
          <a:prstGeom prst="rect">
            <a:avLst/>
          </a:prstGeom>
        </p:spPr>
        <p:txBody>
          <a:bodyPr vert="horz" wrap="square" lIns="0" tIns="100965" rIns="0" bIns="0" rtlCol="0">
            <a:spAutoFit/>
          </a:bodyPr>
          <a:lstStyle/>
          <a:p>
            <a:pPr marL="12700" marR="5080">
              <a:lnSpc>
                <a:spcPts val="5880"/>
              </a:lnSpc>
              <a:spcBef>
                <a:spcPts val="795"/>
              </a:spcBef>
            </a:pPr>
            <a:r>
              <a:rPr sz="5400" b="0" spc="-5" dirty="0">
                <a:solidFill>
                  <a:srgbClr val="A0A6AA"/>
                </a:solidFill>
                <a:latin typeface="Arial Black"/>
                <a:cs typeface="Arial Black"/>
              </a:rPr>
              <a:t>TACTICAL COMBAT </a:t>
            </a:r>
            <a:r>
              <a:rPr sz="5400" b="0" dirty="0">
                <a:solidFill>
                  <a:srgbClr val="A0A6AA"/>
                </a:solidFill>
                <a:latin typeface="Arial Black"/>
                <a:cs typeface="Arial Black"/>
              </a:rPr>
              <a:t> CASUALTY</a:t>
            </a:r>
            <a:r>
              <a:rPr sz="5400" b="0" spc="-55" dirty="0">
                <a:solidFill>
                  <a:srgbClr val="A0A6AA"/>
                </a:solidFill>
                <a:latin typeface="Arial Black"/>
                <a:cs typeface="Arial Black"/>
              </a:rPr>
              <a:t> </a:t>
            </a:r>
            <a:r>
              <a:rPr sz="5400" b="0" dirty="0">
                <a:solidFill>
                  <a:srgbClr val="A0A6AA"/>
                </a:solidFill>
                <a:latin typeface="Arial Black"/>
                <a:cs typeface="Arial Black"/>
              </a:rPr>
              <a:t>CARE</a:t>
            </a:r>
            <a:r>
              <a:rPr sz="5400" b="0" spc="-55" dirty="0">
                <a:solidFill>
                  <a:srgbClr val="A0A6AA"/>
                </a:solidFill>
                <a:latin typeface="Arial Black"/>
                <a:cs typeface="Arial Black"/>
              </a:rPr>
              <a:t> </a:t>
            </a:r>
            <a:r>
              <a:rPr sz="5400" b="0" dirty="0">
                <a:solidFill>
                  <a:srgbClr val="A0A6AA"/>
                </a:solidFill>
                <a:latin typeface="Arial Black"/>
                <a:cs typeface="Arial Black"/>
              </a:rPr>
              <a:t>COURSE</a:t>
            </a:r>
            <a:endParaRPr sz="5400">
              <a:latin typeface="Arial Black"/>
              <a:cs typeface="Arial Black"/>
            </a:endParaRPr>
          </a:p>
          <a:p>
            <a:pPr marL="12700">
              <a:lnSpc>
                <a:spcPct val="100000"/>
              </a:lnSpc>
              <a:spcBef>
                <a:spcPts val="810"/>
              </a:spcBef>
            </a:pPr>
            <a:r>
              <a:rPr sz="3200" spc="-5" dirty="0">
                <a:solidFill>
                  <a:srgbClr val="FFFFFF"/>
                </a:solidFill>
              </a:rPr>
              <a:t>MODULE</a:t>
            </a:r>
            <a:r>
              <a:rPr sz="3200" spc="-30" dirty="0">
                <a:solidFill>
                  <a:srgbClr val="FFFFFF"/>
                </a:solidFill>
              </a:rPr>
              <a:t> </a:t>
            </a:r>
            <a:r>
              <a:rPr sz="3200" spc="-5" dirty="0">
                <a:solidFill>
                  <a:srgbClr val="FFFFFF"/>
                </a:solidFill>
              </a:rPr>
              <a:t>19:</a:t>
            </a:r>
            <a:r>
              <a:rPr sz="3200" spc="-30" dirty="0">
                <a:solidFill>
                  <a:srgbClr val="FFFFFF"/>
                </a:solidFill>
              </a:rPr>
              <a:t> </a:t>
            </a:r>
            <a:r>
              <a:rPr sz="3200" spc="-5" dirty="0">
                <a:solidFill>
                  <a:srgbClr val="FFFFFF"/>
                </a:solidFill>
              </a:rPr>
              <a:t>FRACTURES</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40" dirty="0"/>
              <a:t> </a:t>
            </a:r>
            <a:r>
              <a:rPr spc="-5" dirty="0"/>
              <a:t>19:</a:t>
            </a:r>
            <a:r>
              <a:rPr spc="-45" dirty="0"/>
              <a:t> </a:t>
            </a:r>
            <a:r>
              <a:rPr spc="-5" dirty="0"/>
              <a:t>Fractures</a:t>
            </a: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489953" y="1753361"/>
            <a:ext cx="4200525" cy="4952365"/>
            <a:chOff x="6489953" y="1753361"/>
            <a:chExt cx="4200525" cy="4952365"/>
          </a:xfrm>
        </p:grpSpPr>
        <p:pic>
          <p:nvPicPr>
            <p:cNvPr id="5" name="object 5"/>
            <p:cNvPicPr/>
            <p:nvPr/>
          </p:nvPicPr>
          <p:blipFill>
            <a:blip r:embed="rId4" cstate="print"/>
            <a:stretch>
              <a:fillRect/>
            </a:stretch>
          </p:blipFill>
          <p:spPr>
            <a:xfrm>
              <a:off x="8342375" y="1753361"/>
              <a:ext cx="2347721" cy="2347721"/>
            </a:xfrm>
            <a:prstGeom prst="rect">
              <a:avLst/>
            </a:prstGeom>
          </p:spPr>
        </p:pic>
        <p:pic>
          <p:nvPicPr>
            <p:cNvPr id="6" name="object 6"/>
            <p:cNvPicPr/>
            <p:nvPr/>
          </p:nvPicPr>
          <p:blipFill>
            <a:blip r:embed="rId5" cstate="print"/>
            <a:stretch>
              <a:fillRect/>
            </a:stretch>
          </p:blipFill>
          <p:spPr>
            <a:xfrm>
              <a:off x="8536942" y="1947938"/>
              <a:ext cx="1761347" cy="1761346"/>
            </a:xfrm>
            <a:prstGeom prst="rect">
              <a:avLst/>
            </a:prstGeom>
          </p:spPr>
        </p:pic>
        <p:sp>
          <p:nvSpPr>
            <p:cNvPr id="7" name="object 7"/>
            <p:cNvSpPr/>
            <p:nvPr/>
          </p:nvSpPr>
          <p:spPr>
            <a:xfrm>
              <a:off x="6489953"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grpSp>
      <p:sp>
        <p:nvSpPr>
          <p:cNvPr id="8" name="object 8"/>
          <p:cNvSpPr txBox="1"/>
          <p:nvPr/>
        </p:nvSpPr>
        <p:spPr>
          <a:xfrm>
            <a:off x="3099629" y="649678"/>
            <a:ext cx="5995035" cy="1055370"/>
          </a:xfrm>
          <a:prstGeom prst="rect">
            <a:avLst/>
          </a:prstGeom>
        </p:spPr>
        <p:txBody>
          <a:bodyPr vert="horz" wrap="square" lIns="0" tIns="84455" rIns="0" bIns="0" rtlCol="0">
            <a:spAutoFit/>
          </a:bodyPr>
          <a:lstStyle/>
          <a:p>
            <a:pPr marL="12700" marR="5080" indent="1231265">
              <a:lnSpc>
                <a:spcPts val="3790"/>
              </a:lnSpc>
              <a:spcBef>
                <a:spcPts val="665"/>
              </a:spcBef>
            </a:pPr>
            <a:r>
              <a:rPr sz="3600" b="1" dirty="0">
                <a:solidFill>
                  <a:srgbClr val="BB8542"/>
                </a:solidFill>
                <a:latin typeface="Arial"/>
                <a:cs typeface="Arial"/>
              </a:rPr>
              <a:t>PRINCIPLES </a:t>
            </a:r>
            <a:r>
              <a:rPr sz="3600" b="1" dirty="0">
                <a:latin typeface="Arial"/>
                <a:cs typeface="Arial"/>
              </a:rPr>
              <a:t>OF </a:t>
            </a:r>
            <a:r>
              <a:rPr sz="3600" b="1" spc="5" dirty="0">
                <a:latin typeface="Arial"/>
                <a:cs typeface="Arial"/>
              </a:rPr>
              <a:t> </a:t>
            </a:r>
            <a:r>
              <a:rPr sz="3600" b="1" spc="-5" dirty="0">
                <a:latin typeface="Arial"/>
                <a:cs typeface="Arial"/>
              </a:rPr>
              <a:t>FRACTURE</a:t>
            </a:r>
            <a:r>
              <a:rPr sz="3600" b="1" spc="-80" dirty="0">
                <a:latin typeface="Arial"/>
                <a:cs typeface="Arial"/>
              </a:rPr>
              <a:t> </a:t>
            </a:r>
            <a:r>
              <a:rPr sz="3600" b="1" dirty="0">
                <a:latin typeface="Arial"/>
                <a:cs typeface="Arial"/>
              </a:rPr>
              <a:t>MANAGEMENT</a:t>
            </a:r>
            <a:endParaRPr sz="3600">
              <a:latin typeface="Arial"/>
              <a:cs typeface="Arial"/>
            </a:endParaRPr>
          </a:p>
        </p:txBody>
      </p:sp>
      <p:sp>
        <p:nvSpPr>
          <p:cNvPr id="9" name="object 9"/>
          <p:cNvSpPr txBox="1"/>
          <p:nvPr/>
        </p:nvSpPr>
        <p:spPr>
          <a:xfrm>
            <a:off x="453820" y="1894310"/>
            <a:ext cx="3888740" cy="751840"/>
          </a:xfrm>
          <a:prstGeom prst="rect">
            <a:avLst/>
          </a:prstGeom>
        </p:spPr>
        <p:txBody>
          <a:bodyPr vert="horz" wrap="square" lIns="0" tIns="15240" rIns="0" bIns="0" rtlCol="0">
            <a:spAutoFit/>
          </a:bodyPr>
          <a:lstStyle/>
          <a:p>
            <a:pPr marL="12700" marR="5080">
              <a:lnSpc>
                <a:spcPct val="98900"/>
              </a:lnSpc>
              <a:spcBef>
                <a:spcPts val="120"/>
              </a:spcBef>
            </a:pPr>
            <a:r>
              <a:rPr sz="1600" spc="-5" dirty="0">
                <a:latin typeface="Arial MT"/>
                <a:cs typeface="Arial MT"/>
              </a:rPr>
              <a:t>Prior</a:t>
            </a:r>
            <a:r>
              <a:rPr sz="1600" dirty="0">
                <a:latin typeface="Arial MT"/>
                <a:cs typeface="Arial MT"/>
              </a:rPr>
              <a:t> </a:t>
            </a:r>
            <a:r>
              <a:rPr sz="1600" spc="-5" dirty="0">
                <a:latin typeface="Arial MT"/>
                <a:cs typeface="Arial MT"/>
              </a:rPr>
              <a:t>to</a:t>
            </a:r>
            <a:r>
              <a:rPr sz="1600" dirty="0">
                <a:latin typeface="Arial MT"/>
                <a:cs typeface="Arial MT"/>
              </a:rPr>
              <a:t> </a:t>
            </a:r>
            <a:r>
              <a:rPr sz="1600" spc="-5" dirty="0">
                <a:latin typeface="Arial MT"/>
                <a:cs typeface="Arial MT"/>
              </a:rPr>
              <a:t>splinting, an</a:t>
            </a:r>
            <a:r>
              <a:rPr sz="1600" dirty="0">
                <a:latin typeface="Arial MT"/>
                <a:cs typeface="Arial MT"/>
              </a:rPr>
              <a:t> </a:t>
            </a:r>
            <a:r>
              <a:rPr sz="1600" spc="-5" dirty="0">
                <a:latin typeface="Arial MT"/>
                <a:cs typeface="Arial MT"/>
              </a:rPr>
              <a:t>injured</a:t>
            </a:r>
            <a:r>
              <a:rPr sz="1600" spc="-10" dirty="0">
                <a:latin typeface="Arial MT"/>
                <a:cs typeface="Arial MT"/>
              </a:rPr>
              <a:t> </a:t>
            </a:r>
            <a:r>
              <a:rPr sz="1600" spc="-5" dirty="0">
                <a:latin typeface="Arial MT"/>
                <a:cs typeface="Arial MT"/>
              </a:rPr>
              <a:t>extremity </a:t>
            </a:r>
            <a:r>
              <a:rPr sz="1600" dirty="0">
                <a:latin typeface="Arial MT"/>
                <a:cs typeface="Arial MT"/>
              </a:rPr>
              <a:t> </a:t>
            </a:r>
            <a:r>
              <a:rPr sz="1600" spc="-5" dirty="0">
                <a:latin typeface="Arial MT"/>
                <a:cs typeface="Arial MT"/>
              </a:rPr>
              <a:t>should be </a:t>
            </a:r>
            <a:r>
              <a:rPr sz="1600" b="1" spc="-5" dirty="0">
                <a:latin typeface="Arial"/>
                <a:cs typeface="Arial"/>
              </a:rPr>
              <a:t>returned </a:t>
            </a:r>
            <a:r>
              <a:rPr sz="1600" b="1" dirty="0">
                <a:latin typeface="Arial"/>
                <a:cs typeface="Arial"/>
              </a:rPr>
              <a:t>to a </a:t>
            </a:r>
            <a:r>
              <a:rPr sz="1600" b="1" spc="-5" dirty="0">
                <a:latin typeface="Arial"/>
                <a:cs typeface="Arial"/>
              </a:rPr>
              <a:t>normal anatomic </a:t>
            </a:r>
            <a:r>
              <a:rPr sz="1600" b="1" spc="-430" dirty="0">
                <a:latin typeface="Arial"/>
                <a:cs typeface="Arial"/>
              </a:rPr>
              <a:t> </a:t>
            </a:r>
            <a:r>
              <a:rPr sz="1600" b="1" spc="-5" dirty="0">
                <a:latin typeface="Arial"/>
                <a:cs typeface="Arial"/>
              </a:rPr>
              <a:t>position</a:t>
            </a:r>
            <a:r>
              <a:rPr sz="1600" spc="-5" dirty="0">
                <a:latin typeface="Arial MT"/>
                <a:cs typeface="Arial MT"/>
              </a:rPr>
              <a:t>,</a:t>
            </a:r>
            <a:r>
              <a:rPr sz="1600" spc="10" dirty="0">
                <a:latin typeface="Arial MT"/>
                <a:cs typeface="Arial MT"/>
              </a:rPr>
              <a:t> </a:t>
            </a:r>
            <a:r>
              <a:rPr sz="1600" spc="-5" dirty="0">
                <a:latin typeface="Arial MT"/>
                <a:cs typeface="Arial MT"/>
              </a:rPr>
              <a:t>if</a:t>
            </a:r>
            <a:r>
              <a:rPr sz="1600" dirty="0">
                <a:latin typeface="Arial MT"/>
                <a:cs typeface="Arial MT"/>
              </a:rPr>
              <a:t> </a:t>
            </a:r>
            <a:r>
              <a:rPr sz="1600" spc="-5" dirty="0">
                <a:latin typeface="Arial MT"/>
                <a:cs typeface="Arial MT"/>
              </a:rPr>
              <a:t>feasible</a:t>
            </a:r>
            <a:endParaRPr sz="1600">
              <a:latin typeface="Arial MT"/>
              <a:cs typeface="Arial MT"/>
            </a:endParaRPr>
          </a:p>
        </p:txBody>
      </p:sp>
      <p:sp>
        <p:nvSpPr>
          <p:cNvPr id="10" name="object 10"/>
          <p:cNvSpPr txBox="1"/>
          <p:nvPr/>
        </p:nvSpPr>
        <p:spPr>
          <a:xfrm>
            <a:off x="4923094" y="1863181"/>
            <a:ext cx="3191510" cy="752475"/>
          </a:xfrm>
          <a:prstGeom prst="rect">
            <a:avLst/>
          </a:prstGeom>
        </p:spPr>
        <p:txBody>
          <a:bodyPr vert="horz" wrap="square" lIns="0" tIns="15240" rIns="0" bIns="0" rtlCol="0">
            <a:spAutoFit/>
          </a:bodyPr>
          <a:lstStyle/>
          <a:p>
            <a:pPr marL="12700" marR="5080">
              <a:lnSpc>
                <a:spcPct val="98900"/>
              </a:lnSpc>
              <a:spcBef>
                <a:spcPts val="120"/>
              </a:spcBef>
            </a:pPr>
            <a:r>
              <a:rPr sz="1600" spc="-5" dirty="0">
                <a:latin typeface="Arial MT"/>
                <a:cs typeface="Arial MT"/>
              </a:rPr>
              <a:t>Always</a:t>
            </a:r>
            <a:r>
              <a:rPr sz="1600" spc="-15" dirty="0">
                <a:latin typeface="Arial MT"/>
                <a:cs typeface="Arial MT"/>
              </a:rPr>
              <a:t> </a:t>
            </a:r>
            <a:r>
              <a:rPr sz="1600" spc="-5" dirty="0">
                <a:latin typeface="Arial MT"/>
                <a:cs typeface="Arial MT"/>
              </a:rPr>
              <a:t>incorporate the</a:t>
            </a:r>
            <a:r>
              <a:rPr sz="1600" spc="5" dirty="0">
                <a:latin typeface="Arial MT"/>
                <a:cs typeface="Arial MT"/>
              </a:rPr>
              <a:t> </a:t>
            </a:r>
            <a:r>
              <a:rPr sz="1600" spc="-5" dirty="0">
                <a:latin typeface="Arial MT"/>
                <a:cs typeface="Arial MT"/>
              </a:rPr>
              <a:t>joint </a:t>
            </a:r>
            <a:r>
              <a:rPr sz="1600" dirty="0">
                <a:latin typeface="Arial MT"/>
                <a:cs typeface="Arial MT"/>
              </a:rPr>
              <a:t> </a:t>
            </a:r>
            <a:r>
              <a:rPr sz="1600" b="1" spc="-5" dirty="0">
                <a:latin typeface="Arial"/>
                <a:cs typeface="Arial"/>
              </a:rPr>
              <a:t>proximal</a:t>
            </a:r>
            <a:r>
              <a:rPr sz="1600" b="1" spc="5" dirty="0">
                <a:latin typeface="Arial"/>
                <a:cs typeface="Arial"/>
              </a:rPr>
              <a:t> </a:t>
            </a:r>
            <a:r>
              <a:rPr sz="1600" spc="-5" dirty="0">
                <a:latin typeface="Arial MT"/>
                <a:cs typeface="Arial MT"/>
              </a:rPr>
              <a:t>and</a:t>
            </a:r>
            <a:r>
              <a:rPr sz="1600" spc="-10" dirty="0">
                <a:latin typeface="Arial MT"/>
                <a:cs typeface="Arial MT"/>
              </a:rPr>
              <a:t> </a:t>
            </a:r>
            <a:r>
              <a:rPr sz="1600" spc="-5" dirty="0">
                <a:latin typeface="Arial MT"/>
                <a:cs typeface="Arial MT"/>
              </a:rPr>
              <a:t>the</a:t>
            </a:r>
            <a:r>
              <a:rPr sz="1600" dirty="0">
                <a:latin typeface="Arial MT"/>
                <a:cs typeface="Arial MT"/>
              </a:rPr>
              <a:t> </a:t>
            </a:r>
            <a:r>
              <a:rPr sz="1600" spc="-5" dirty="0">
                <a:latin typeface="Arial MT"/>
                <a:cs typeface="Arial MT"/>
              </a:rPr>
              <a:t>joint</a:t>
            </a:r>
            <a:r>
              <a:rPr sz="1600" dirty="0">
                <a:latin typeface="Arial MT"/>
                <a:cs typeface="Arial MT"/>
              </a:rPr>
              <a:t> </a:t>
            </a:r>
            <a:r>
              <a:rPr sz="1600" b="1" spc="-5" dirty="0">
                <a:latin typeface="Arial"/>
                <a:cs typeface="Arial"/>
              </a:rPr>
              <a:t>distal</a:t>
            </a:r>
            <a:r>
              <a:rPr sz="1600" b="1" spc="5" dirty="0">
                <a:latin typeface="Arial"/>
                <a:cs typeface="Arial"/>
              </a:rPr>
              <a:t> </a:t>
            </a:r>
            <a:r>
              <a:rPr sz="1600" spc="-5" dirty="0">
                <a:latin typeface="Arial MT"/>
                <a:cs typeface="Arial MT"/>
              </a:rPr>
              <a:t>to the </a:t>
            </a:r>
            <a:r>
              <a:rPr sz="1600" spc="-430" dirty="0">
                <a:latin typeface="Arial MT"/>
                <a:cs typeface="Arial MT"/>
              </a:rPr>
              <a:t> </a:t>
            </a:r>
            <a:r>
              <a:rPr sz="1600" spc="-5" dirty="0">
                <a:latin typeface="Arial MT"/>
                <a:cs typeface="Arial MT"/>
              </a:rPr>
              <a:t>site of</a:t>
            </a:r>
            <a:r>
              <a:rPr sz="1600" spc="5" dirty="0">
                <a:latin typeface="Arial MT"/>
                <a:cs typeface="Arial MT"/>
              </a:rPr>
              <a:t> </a:t>
            </a:r>
            <a:r>
              <a:rPr sz="1600" spc="-5" dirty="0">
                <a:latin typeface="Arial MT"/>
                <a:cs typeface="Arial MT"/>
              </a:rPr>
              <a:t>the</a:t>
            </a:r>
            <a:r>
              <a:rPr sz="1600" dirty="0">
                <a:latin typeface="Arial MT"/>
                <a:cs typeface="Arial MT"/>
              </a:rPr>
              <a:t> </a:t>
            </a:r>
            <a:r>
              <a:rPr sz="1600" spc="-5" dirty="0">
                <a:latin typeface="Arial MT"/>
                <a:cs typeface="Arial MT"/>
              </a:rPr>
              <a:t>fracture</a:t>
            </a:r>
            <a:r>
              <a:rPr sz="1600" spc="10" dirty="0">
                <a:latin typeface="Arial MT"/>
                <a:cs typeface="Arial MT"/>
              </a:rPr>
              <a:t> </a:t>
            </a:r>
            <a:r>
              <a:rPr sz="1600" spc="-5" dirty="0">
                <a:latin typeface="Arial MT"/>
                <a:cs typeface="Arial MT"/>
              </a:rPr>
              <a:t>in your</a:t>
            </a:r>
            <a:r>
              <a:rPr sz="1600" spc="5" dirty="0">
                <a:latin typeface="Arial MT"/>
                <a:cs typeface="Arial MT"/>
              </a:rPr>
              <a:t> </a:t>
            </a:r>
            <a:r>
              <a:rPr sz="1600" spc="-5" dirty="0">
                <a:latin typeface="Arial MT"/>
                <a:cs typeface="Arial MT"/>
              </a:rPr>
              <a:t>splint</a:t>
            </a:r>
            <a:endParaRPr sz="1600">
              <a:latin typeface="Arial MT"/>
              <a:cs typeface="Arial MT"/>
            </a:endParaRPr>
          </a:p>
        </p:txBody>
      </p:sp>
      <p:sp>
        <p:nvSpPr>
          <p:cNvPr id="11" name="object 11"/>
          <p:cNvSpPr txBox="1"/>
          <p:nvPr/>
        </p:nvSpPr>
        <p:spPr>
          <a:xfrm>
            <a:off x="4923094" y="4268211"/>
            <a:ext cx="1764664" cy="1483360"/>
          </a:xfrm>
          <a:prstGeom prst="rect">
            <a:avLst/>
          </a:prstGeom>
        </p:spPr>
        <p:txBody>
          <a:bodyPr vert="horz" wrap="square" lIns="0" tIns="13970" rIns="0" bIns="0" rtlCol="0">
            <a:spAutoFit/>
          </a:bodyPr>
          <a:lstStyle/>
          <a:p>
            <a:pPr marL="12700" marR="5080">
              <a:lnSpc>
                <a:spcPct val="99500"/>
              </a:lnSpc>
              <a:spcBef>
                <a:spcPts val="110"/>
              </a:spcBef>
            </a:pPr>
            <a:r>
              <a:rPr sz="1600" spc="-5" dirty="0">
                <a:latin typeface="Arial MT"/>
                <a:cs typeface="Arial MT"/>
              </a:rPr>
              <a:t>Once you have </a:t>
            </a:r>
            <a:r>
              <a:rPr sz="1600" dirty="0">
                <a:latin typeface="Arial MT"/>
                <a:cs typeface="Arial MT"/>
              </a:rPr>
              <a:t> </a:t>
            </a:r>
            <a:r>
              <a:rPr sz="1600" spc="-5" dirty="0">
                <a:latin typeface="Arial MT"/>
                <a:cs typeface="Arial MT"/>
              </a:rPr>
              <a:t>applied </a:t>
            </a:r>
            <a:r>
              <a:rPr sz="1600" dirty="0">
                <a:latin typeface="Arial MT"/>
                <a:cs typeface="Arial MT"/>
              </a:rPr>
              <a:t>a </a:t>
            </a:r>
            <a:r>
              <a:rPr sz="1600" spc="-5" dirty="0">
                <a:latin typeface="Arial MT"/>
                <a:cs typeface="Arial MT"/>
              </a:rPr>
              <a:t>splint, be </a:t>
            </a:r>
            <a:r>
              <a:rPr sz="1600" spc="-430" dirty="0">
                <a:latin typeface="Arial MT"/>
                <a:cs typeface="Arial MT"/>
              </a:rPr>
              <a:t> </a:t>
            </a:r>
            <a:r>
              <a:rPr sz="1600" spc="-5" dirty="0">
                <a:latin typeface="Arial MT"/>
                <a:cs typeface="Arial MT"/>
              </a:rPr>
              <a:t>sure to </a:t>
            </a:r>
            <a:r>
              <a:rPr sz="1600" b="1" spc="-5" dirty="0">
                <a:latin typeface="Arial"/>
                <a:cs typeface="Arial"/>
              </a:rPr>
              <a:t>reassess </a:t>
            </a:r>
            <a:r>
              <a:rPr sz="1600" b="1" dirty="0">
                <a:latin typeface="Arial"/>
                <a:cs typeface="Arial"/>
              </a:rPr>
              <a:t> </a:t>
            </a:r>
            <a:r>
              <a:rPr sz="1600" b="1" spc="-5" dirty="0">
                <a:latin typeface="Arial"/>
                <a:cs typeface="Arial"/>
              </a:rPr>
              <a:t>the pulses</a:t>
            </a:r>
            <a:r>
              <a:rPr sz="1600" spc="-5" dirty="0">
                <a:latin typeface="Arial MT"/>
                <a:cs typeface="Arial MT"/>
              </a:rPr>
              <a:t>, motor </a:t>
            </a:r>
            <a:r>
              <a:rPr sz="1600" dirty="0">
                <a:latin typeface="Arial MT"/>
                <a:cs typeface="Arial MT"/>
              </a:rPr>
              <a:t> </a:t>
            </a:r>
            <a:r>
              <a:rPr sz="1600" spc="-5" dirty="0">
                <a:latin typeface="Arial MT"/>
                <a:cs typeface="Arial MT"/>
              </a:rPr>
              <a:t>and</a:t>
            </a:r>
            <a:r>
              <a:rPr sz="1600" spc="-25" dirty="0">
                <a:latin typeface="Arial MT"/>
                <a:cs typeface="Arial MT"/>
              </a:rPr>
              <a:t> </a:t>
            </a:r>
            <a:r>
              <a:rPr sz="1600" spc="-5" dirty="0">
                <a:latin typeface="Arial MT"/>
                <a:cs typeface="Arial MT"/>
              </a:rPr>
              <a:t>sensory</a:t>
            </a:r>
            <a:r>
              <a:rPr sz="1600" spc="-30" dirty="0">
                <a:latin typeface="Arial MT"/>
                <a:cs typeface="Arial MT"/>
              </a:rPr>
              <a:t> </a:t>
            </a:r>
            <a:r>
              <a:rPr sz="1600" spc="-5" dirty="0">
                <a:latin typeface="Arial MT"/>
                <a:cs typeface="Arial MT"/>
              </a:rPr>
              <a:t>(PMS) </a:t>
            </a:r>
            <a:r>
              <a:rPr sz="1600" spc="-430" dirty="0">
                <a:latin typeface="Arial MT"/>
                <a:cs typeface="Arial MT"/>
              </a:rPr>
              <a:t> </a:t>
            </a:r>
            <a:r>
              <a:rPr sz="1600" spc="-5" dirty="0">
                <a:latin typeface="Arial MT"/>
                <a:cs typeface="Arial MT"/>
              </a:rPr>
              <a:t>function</a:t>
            </a:r>
            <a:endParaRPr sz="1600">
              <a:latin typeface="Arial MT"/>
              <a:cs typeface="Arial MT"/>
            </a:endParaRPr>
          </a:p>
        </p:txBody>
      </p:sp>
      <p:sp>
        <p:nvSpPr>
          <p:cNvPr id="12" name="object 12"/>
          <p:cNvSpPr txBox="1"/>
          <p:nvPr/>
        </p:nvSpPr>
        <p:spPr>
          <a:xfrm>
            <a:off x="10399466" y="2080877"/>
            <a:ext cx="1379855" cy="123952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ADMINISTER</a:t>
            </a:r>
            <a:endParaRPr sz="1600">
              <a:latin typeface="Arial"/>
              <a:cs typeface="Arial"/>
            </a:endParaRPr>
          </a:p>
          <a:p>
            <a:pPr marL="12700" marR="5080">
              <a:lnSpc>
                <a:spcPct val="99200"/>
              </a:lnSpc>
              <a:spcBef>
                <a:spcPts val="15"/>
              </a:spcBef>
            </a:pPr>
            <a:r>
              <a:rPr sz="1600" spc="-5" dirty="0">
                <a:latin typeface="Arial MT"/>
                <a:cs typeface="Arial MT"/>
              </a:rPr>
              <a:t>pain </a:t>
            </a:r>
            <a:r>
              <a:rPr sz="1600" dirty="0">
                <a:latin typeface="Arial MT"/>
                <a:cs typeface="Arial MT"/>
              </a:rPr>
              <a:t> </a:t>
            </a:r>
            <a:r>
              <a:rPr sz="1600" spc="-5" dirty="0">
                <a:latin typeface="Arial MT"/>
                <a:cs typeface="Arial MT"/>
              </a:rPr>
              <a:t>medications </a:t>
            </a:r>
            <a:r>
              <a:rPr sz="1600" dirty="0">
                <a:latin typeface="Arial MT"/>
                <a:cs typeface="Arial MT"/>
              </a:rPr>
              <a:t> </a:t>
            </a:r>
            <a:r>
              <a:rPr sz="1600" spc="-5" dirty="0">
                <a:latin typeface="Arial MT"/>
                <a:cs typeface="Arial MT"/>
              </a:rPr>
              <a:t>and</a:t>
            </a:r>
            <a:r>
              <a:rPr sz="1600" spc="-65" dirty="0">
                <a:latin typeface="Arial MT"/>
                <a:cs typeface="Arial MT"/>
              </a:rPr>
              <a:t> </a:t>
            </a:r>
            <a:r>
              <a:rPr sz="1600" spc="-5" dirty="0">
                <a:latin typeface="Arial MT"/>
                <a:cs typeface="Arial MT"/>
              </a:rPr>
              <a:t>antibiotics, </a:t>
            </a:r>
            <a:r>
              <a:rPr sz="1600" spc="-430" dirty="0">
                <a:latin typeface="Arial MT"/>
                <a:cs typeface="Arial MT"/>
              </a:rPr>
              <a:t> </a:t>
            </a:r>
            <a:r>
              <a:rPr sz="1600" spc="-5" dirty="0">
                <a:latin typeface="Arial MT"/>
                <a:cs typeface="Arial MT"/>
              </a:rPr>
              <a:t>as</a:t>
            </a:r>
            <a:r>
              <a:rPr sz="1600" spc="-35" dirty="0">
                <a:latin typeface="Arial MT"/>
                <a:cs typeface="Arial MT"/>
              </a:rPr>
              <a:t> </a:t>
            </a:r>
            <a:r>
              <a:rPr sz="1600" spc="-5" dirty="0">
                <a:latin typeface="Arial MT"/>
                <a:cs typeface="Arial MT"/>
              </a:rPr>
              <a:t>appropriate</a:t>
            </a:r>
            <a:endParaRPr sz="1600">
              <a:latin typeface="Arial MT"/>
              <a:cs typeface="Arial MT"/>
            </a:endParaRPr>
          </a:p>
        </p:txBody>
      </p:sp>
      <p:grpSp>
        <p:nvGrpSpPr>
          <p:cNvPr id="13" name="object 13"/>
          <p:cNvGrpSpPr/>
          <p:nvPr/>
        </p:nvGrpSpPr>
        <p:grpSpPr>
          <a:xfrm>
            <a:off x="4655832" y="2127504"/>
            <a:ext cx="7536180" cy="4163060"/>
            <a:chOff x="4655832" y="2127504"/>
            <a:chExt cx="7536180" cy="4163060"/>
          </a:xfrm>
        </p:grpSpPr>
        <p:pic>
          <p:nvPicPr>
            <p:cNvPr id="14" name="object 14"/>
            <p:cNvPicPr/>
            <p:nvPr/>
          </p:nvPicPr>
          <p:blipFill>
            <a:blip r:embed="rId6" cstate="print"/>
            <a:stretch>
              <a:fillRect/>
            </a:stretch>
          </p:blipFill>
          <p:spPr>
            <a:xfrm>
              <a:off x="4655832" y="2127504"/>
              <a:ext cx="3583672" cy="2651759"/>
            </a:xfrm>
            <a:prstGeom prst="rect">
              <a:avLst/>
            </a:prstGeom>
          </p:spPr>
        </p:pic>
        <p:pic>
          <p:nvPicPr>
            <p:cNvPr id="15" name="object 15"/>
            <p:cNvPicPr/>
            <p:nvPr/>
          </p:nvPicPr>
          <p:blipFill>
            <a:blip r:embed="rId7" cstate="print"/>
            <a:stretch>
              <a:fillRect/>
            </a:stretch>
          </p:blipFill>
          <p:spPr>
            <a:xfrm>
              <a:off x="4850447" y="2321879"/>
              <a:ext cx="2994151" cy="2039363"/>
            </a:xfrm>
            <a:prstGeom prst="rect">
              <a:avLst/>
            </a:prstGeom>
          </p:spPr>
        </p:pic>
        <p:pic>
          <p:nvPicPr>
            <p:cNvPr id="16" name="object 16"/>
            <p:cNvPicPr/>
            <p:nvPr/>
          </p:nvPicPr>
          <p:blipFill>
            <a:blip r:embed="rId8" cstate="print"/>
            <a:stretch>
              <a:fillRect/>
            </a:stretch>
          </p:blipFill>
          <p:spPr>
            <a:xfrm>
              <a:off x="6529603" y="4101083"/>
              <a:ext cx="2212823" cy="2189200"/>
            </a:xfrm>
            <a:prstGeom prst="rect">
              <a:avLst/>
            </a:prstGeom>
          </p:spPr>
        </p:pic>
        <p:pic>
          <p:nvPicPr>
            <p:cNvPr id="17" name="object 17"/>
            <p:cNvPicPr/>
            <p:nvPr/>
          </p:nvPicPr>
          <p:blipFill>
            <a:blip r:embed="rId9" cstate="print"/>
            <a:stretch>
              <a:fillRect/>
            </a:stretch>
          </p:blipFill>
          <p:spPr>
            <a:xfrm>
              <a:off x="6723888" y="4295394"/>
              <a:ext cx="1626095" cy="1602485"/>
            </a:xfrm>
            <a:prstGeom prst="rect">
              <a:avLst/>
            </a:prstGeom>
          </p:spPr>
        </p:pic>
        <p:pic>
          <p:nvPicPr>
            <p:cNvPr id="18" name="object 18"/>
            <p:cNvPicPr/>
            <p:nvPr/>
          </p:nvPicPr>
          <p:blipFill>
            <a:blip r:embed="rId10" cstate="print"/>
            <a:stretch>
              <a:fillRect/>
            </a:stretch>
          </p:blipFill>
          <p:spPr>
            <a:xfrm>
              <a:off x="9616452" y="3414522"/>
              <a:ext cx="2575534" cy="2004059"/>
            </a:xfrm>
            <a:prstGeom prst="rect">
              <a:avLst/>
            </a:prstGeom>
          </p:spPr>
        </p:pic>
        <p:pic>
          <p:nvPicPr>
            <p:cNvPr id="19" name="object 19"/>
            <p:cNvPicPr/>
            <p:nvPr/>
          </p:nvPicPr>
          <p:blipFill>
            <a:blip r:embed="rId11" cstate="print"/>
            <a:stretch>
              <a:fillRect/>
            </a:stretch>
          </p:blipFill>
          <p:spPr>
            <a:xfrm>
              <a:off x="9810750" y="3608832"/>
              <a:ext cx="2044445" cy="1417319"/>
            </a:xfrm>
            <a:prstGeom prst="rect">
              <a:avLst/>
            </a:prstGeom>
          </p:spPr>
        </p:pic>
      </p:grpSp>
      <p:grpSp>
        <p:nvGrpSpPr>
          <p:cNvPr id="20" name="object 20"/>
          <p:cNvGrpSpPr/>
          <p:nvPr/>
        </p:nvGrpSpPr>
        <p:grpSpPr>
          <a:xfrm>
            <a:off x="0" y="2598432"/>
            <a:ext cx="4469130" cy="2905125"/>
            <a:chOff x="0" y="2598432"/>
            <a:chExt cx="4469130" cy="2905125"/>
          </a:xfrm>
        </p:grpSpPr>
        <p:pic>
          <p:nvPicPr>
            <p:cNvPr id="21" name="object 21"/>
            <p:cNvPicPr/>
            <p:nvPr/>
          </p:nvPicPr>
          <p:blipFill>
            <a:blip r:embed="rId12" cstate="print"/>
            <a:stretch>
              <a:fillRect/>
            </a:stretch>
          </p:blipFill>
          <p:spPr>
            <a:xfrm>
              <a:off x="0" y="2598432"/>
              <a:ext cx="2419337" cy="2862046"/>
            </a:xfrm>
            <a:prstGeom prst="rect">
              <a:avLst/>
            </a:prstGeom>
          </p:spPr>
        </p:pic>
        <p:pic>
          <p:nvPicPr>
            <p:cNvPr id="22" name="object 22"/>
            <p:cNvPicPr/>
            <p:nvPr/>
          </p:nvPicPr>
          <p:blipFill>
            <a:blip r:embed="rId13" cstate="print"/>
            <a:stretch>
              <a:fillRect/>
            </a:stretch>
          </p:blipFill>
          <p:spPr>
            <a:xfrm>
              <a:off x="163829" y="2792729"/>
              <a:ext cx="1863089" cy="2275331"/>
            </a:xfrm>
            <a:prstGeom prst="rect">
              <a:avLst/>
            </a:prstGeom>
          </p:spPr>
        </p:pic>
        <p:pic>
          <p:nvPicPr>
            <p:cNvPr id="23" name="object 23"/>
            <p:cNvPicPr/>
            <p:nvPr/>
          </p:nvPicPr>
          <p:blipFill>
            <a:blip r:embed="rId14" cstate="print"/>
            <a:stretch>
              <a:fillRect/>
            </a:stretch>
          </p:blipFill>
          <p:spPr>
            <a:xfrm>
              <a:off x="3179826" y="2697479"/>
              <a:ext cx="1289291" cy="2805658"/>
            </a:xfrm>
            <a:prstGeom prst="rect">
              <a:avLst/>
            </a:prstGeom>
          </p:spPr>
        </p:pic>
        <p:pic>
          <p:nvPicPr>
            <p:cNvPr id="24" name="object 24"/>
            <p:cNvPicPr/>
            <p:nvPr/>
          </p:nvPicPr>
          <p:blipFill>
            <a:blip r:embed="rId15" cstate="print"/>
            <a:stretch>
              <a:fillRect/>
            </a:stretch>
          </p:blipFill>
          <p:spPr>
            <a:xfrm>
              <a:off x="3374136" y="2891790"/>
              <a:ext cx="702563" cy="2218943"/>
            </a:xfrm>
            <a:prstGeom prst="rect">
              <a:avLst/>
            </a:prstGeom>
          </p:spPr>
        </p:pic>
        <p:pic>
          <p:nvPicPr>
            <p:cNvPr id="25" name="object 25"/>
            <p:cNvPicPr/>
            <p:nvPr/>
          </p:nvPicPr>
          <p:blipFill>
            <a:blip r:embed="rId16" cstate="print"/>
            <a:stretch>
              <a:fillRect/>
            </a:stretch>
          </p:blipFill>
          <p:spPr>
            <a:xfrm>
              <a:off x="1719084" y="2631185"/>
              <a:ext cx="1933168" cy="2861309"/>
            </a:xfrm>
            <a:prstGeom prst="rect">
              <a:avLst/>
            </a:prstGeom>
          </p:spPr>
        </p:pic>
        <p:pic>
          <p:nvPicPr>
            <p:cNvPr id="26" name="object 26"/>
            <p:cNvPicPr/>
            <p:nvPr/>
          </p:nvPicPr>
          <p:blipFill>
            <a:blip r:embed="rId17" cstate="print"/>
            <a:stretch>
              <a:fillRect/>
            </a:stretch>
          </p:blipFill>
          <p:spPr>
            <a:xfrm>
              <a:off x="1913293" y="2825410"/>
              <a:ext cx="1346746" cy="2275290"/>
            </a:xfrm>
            <a:prstGeom prst="rect">
              <a:avLst/>
            </a:prstGeom>
          </p:spPr>
        </p:pic>
      </p:grpSp>
      <p:sp>
        <p:nvSpPr>
          <p:cNvPr id="27" name="object 27"/>
          <p:cNvSpPr txBox="1"/>
          <p:nvPr/>
        </p:nvSpPr>
        <p:spPr>
          <a:xfrm>
            <a:off x="756641" y="5125529"/>
            <a:ext cx="1179830" cy="447040"/>
          </a:xfrm>
          <a:prstGeom prst="rect">
            <a:avLst/>
          </a:prstGeom>
        </p:spPr>
        <p:txBody>
          <a:bodyPr vert="horz" wrap="square" lIns="0" tIns="23495" rIns="0" bIns="0" rtlCol="0">
            <a:spAutoFit/>
          </a:bodyPr>
          <a:lstStyle/>
          <a:p>
            <a:pPr marL="297815" marR="5080" indent="-285750">
              <a:lnSpc>
                <a:spcPts val="1639"/>
              </a:lnSpc>
              <a:spcBef>
                <a:spcPts val="185"/>
              </a:spcBef>
            </a:pPr>
            <a:r>
              <a:rPr sz="1400" i="1" spc="-5" dirty="0">
                <a:latin typeface="Arial"/>
                <a:cs typeface="Arial"/>
              </a:rPr>
              <a:t>Gentle</a:t>
            </a:r>
            <a:r>
              <a:rPr sz="1400" i="1" spc="-80" dirty="0">
                <a:latin typeface="Arial"/>
                <a:cs typeface="Arial"/>
              </a:rPr>
              <a:t> </a:t>
            </a:r>
            <a:r>
              <a:rPr sz="1400" i="1" spc="-5" dirty="0">
                <a:latin typeface="Arial"/>
                <a:cs typeface="Arial"/>
              </a:rPr>
              <a:t>manual </a:t>
            </a:r>
            <a:r>
              <a:rPr sz="1400" i="1" spc="-370" dirty="0">
                <a:latin typeface="Arial"/>
                <a:cs typeface="Arial"/>
              </a:rPr>
              <a:t> </a:t>
            </a:r>
            <a:r>
              <a:rPr sz="1400" i="1" spc="-5" dirty="0">
                <a:latin typeface="Arial"/>
                <a:cs typeface="Arial"/>
              </a:rPr>
              <a:t>traction</a:t>
            </a:r>
            <a:endParaRPr sz="1400">
              <a:latin typeface="Arial"/>
              <a:cs typeface="Arial"/>
            </a:endParaRPr>
          </a:p>
        </p:txBody>
      </p:sp>
      <p:sp>
        <p:nvSpPr>
          <p:cNvPr id="28" name="object 28"/>
          <p:cNvSpPr txBox="1"/>
          <p:nvPr/>
        </p:nvSpPr>
        <p:spPr>
          <a:xfrm>
            <a:off x="2241281" y="5144882"/>
            <a:ext cx="629285" cy="447040"/>
          </a:xfrm>
          <a:prstGeom prst="rect">
            <a:avLst/>
          </a:prstGeom>
        </p:spPr>
        <p:txBody>
          <a:bodyPr vert="horz" wrap="square" lIns="0" tIns="23495" rIns="0" bIns="0" rtlCol="0">
            <a:spAutoFit/>
          </a:bodyPr>
          <a:lstStyle/>
          <a:p>
            <a:pPr marL="71755" marR="5080" indent="-59690">
              <a:lnSpc>
                <a:spcPts val="1639"/>
              </a:lnSpc>
              <a:spcBef>
                <a:spcPts val="185"/>
              </a:spcBef>
            </a:pPr>
            <a:r>
              <a:rPr sz="1400" i="1" spc="-10" dirty="0">
                <a:latin typeface="Arial"/>
                <a:cs typeface="Arial"/>
              </a:rPr>
              <a:t>R</a:t>
            </a:r>
            <a:r>
              <a:rPr sz="1400" i="1" spc="-5" dirty="0">
                <a:latin typeface="Arial"/>
                <a:cs typeface="Arial"/>
              </a:rPr>
              <a:t>ealign  bones</a:t>
            </a:r>
            <a:endParaRPr sz="1400">
              <a:latin typeface="Arial"/>
              <a:cs typeface="Arial"/>
            </a:endParaRPr>
          </a:p>
        </p:txBody>
      </p:sp>
      <p:sp>
        <p:nvSpPr>
          <p:cNvPr id="29" name="object 29"/>
          <p:cNvSpPr txBox="1"/>
          <p:nvPr/>
        </p:nvSpPr>
        <p:spPr>
          <a:xfrm>
            <a:off x="3365325" y="5161571"/>
            <a:ext cx="737870" cy="238760"/>
          </a:xfrm>
          <a:prstGeom prst="rect">
            <a:avLst/>
          </a:prstGeom>
        </p:spPr>
        <p:txBody>
          <a:bodyPr vert="horz" wrap="square" lIns="0" tIns="12065" rIns="0" bIns="0" rtlCol="0">
            <a:spAutoFit/>
          </a:bodyPr>
          <a:lstStyle/>
          <a:p>
            <a:pPr marL="12700">
              <a:lnSpc>
                <a:spcPct val="100000"/>
              </a:lnSpc>
              <a:spcBef>
                <a:spcPts val="95"/>
              </a:spcBef>
            </a:pPr>
            <a:r>
              <a:rPr sz="1400" i="1" spc="-5" dirty="0">
                <a:latin typeface="Arial"/>
                <a:cs typeface="Arial"/>
              </a:rPr>
              <a:t>Reduced</a:t>
            </a:r>
            <a:endParaRPr sz="1400">
              <a:latin typeface="Arial"/>
              <a:cs typeface="Arial"/>
            </a:endParaRPr>
          </a:p>
        </p:txBody>
      </p:sp>
      <p:sp>
        <p:nvSpPr>
          <p:cNvPr id="30" name="object 30"/>
          <p:cNvSpPr txBox="1"/>
          <p:nvPr/>
        </p:nvSpPr>
        <p:spPr>
          <a:xfrm>
            <a:off x="8984026" y="5115782"/>
            <a:ext cx="2606675" cy="757555"/>
          </a:xfrm>
          <a:prstGeom prst="rect">
            <a:avLst/>
          </a:prstGeom>
        </p:spPr>
        <p:txBody>
          <a:bodyPr vert="horz" wrap="square" lIns="0" tIns="12700" rIns="0" bIns="0" rtlCol="0">
            <a:spAutoFit/>
          </a:bodyPr>
          <a:lstStyle/>
          <a:p>
            <a:pPr marL="12700" marR="5080">
              <a:lnSpc>
                <a:spcPct val="100000"/>
              </a:lnSpc>
              <a:spcBef>
                <a:spcPts val="100"/>
              </a:spcBef>
            </a:pPr>
            <a:r>
              <a:rPr sz="1600" b="1" spc="-5" dirty="0">
                <a:latin typeface="Arial"/>
                <a:cs typeface="Arial"/>
              </a:rPr>
              <a:t>DOCUMENT</a:t>
            </a:r>
            <a:r>
              <a:rPr sz="1600" b="1" spc="-30" dirty="0">
                <a:latin typeface="Arial"/>
                <a:cs typeface="Arial"/>
              </a:rPr>
              <a:t> </a:t>
            </a:r>
            <a:r>
              <a:rPr sz="1600" spc="-5" dirty="0">
                <a:latin typeface="Arial MT"/>
                <a:cs typeface="Arial MT"/>
              </a:rPr>
              <a:t>all</a:t>
            </a:r>
            <a:r>
              <a:rPr sz="1600" spc="-25" dirty="0">
                <a:latin typeface="Arial MT"/>
                <a:cs typeface="Arial MT"/>
              </a:rPr>
              <a:t> </a:t>
            </a:r>
            <a:r>
              <a:rPr sz="1600" spc="-5" dirty="0">
                <a:latin typeface="Arial MT"/>
                <a:cs typeface="Arial MT"/>
              </a:rPr>
              <a:t>findings</a:t>
            </a:r>
            <a:r>
              <a:rPr sz="1600" spc="-15" dirty="0">
                <a:latin typeface="Arial MT"/>
                <a:cs typeface="Arial MT"/>
              </a:rPr>
              <a:t> </a:t>
            </a:r>
            <a:r>
              <a:rPr sz="1600" spc="-5" dirty="0">
                <a:latin typeface="Arial MT"/>
                <a:cs typeface="Arial MT"/>
              </a:rPr>
              <a:t>and </a:t>
            </a:r>
            <a:r>
              <a:rPr sz="1600" spc="-430" dirty="0">
                <a:latin typeface="Arial MT"/>
                <a:cs typeface="Arial MT"/>
              </a:rPr>
              <a:t> </a:t>
            </a:r>
            <a:r>
              <a:rPr sz="1600" spc="-5" dirty="0">
                <a:latin typeface="Arial MT"/>
                <a:cs typeface="Arial MT"/>
              </a:rPr>
              <a:t>treatments</a:t>
            </a:r>
            <a:r>
              <a:rPr sz="1600" spc="20" dirty="0">
                <a:latin typeface="Arial MT"/>
                <a:cs typeface="Arial MT"/>
              </a:rPr>
              <a:t> </a:t>
            </a:r>
            <a:r>
              <a:rPr sz="1600" spc="-5" dirty="0">
                <a:latin typeface="Arial MT"/>
                <a:cs typeface="Arial MT"/>
              </a:rPr>
              <a:t>on</a:t>
            </a:r>
            <a:r>
              <a:rPr sz="1600" spc="-10" dirty="0">
                <a:latin typeface="Arial MT"/>
                <a:cs typeface="Arial MT"/>
              </a:rPr>
              <a:t> </a:t>
            </a:r>
            <a:r>
              <a:rPr sz="1600" dirty="0">
                <a:latin typeface="Arial MT"/>
                <a:cs typeface="Arial MT"/>
              </a:rPr>
              <a:t>a</a:t>
            </a:r>
            <a:r>
              <a:rPr sz="1600" spc="-5" dirty="0">
                <a:latin typeface="Arial MT"/>
                <a:cs typeface="Arial MT"/>
              </a:rPr>
              <a:t> </a:t>
            </a:r>
            <a:r>
              <a:rPr sz="1600" dirty="0">
                <a:latin typeface="Arial MT"/>
                <a:cs typeface="Arial MT"/>
              </a:rPr>
              <a:t>DD</a:t>
            </a:r>
            <a:r>
              <a:rPr sz="1600" spc="-15" dirty="0">
                <a:latin typeface="Arial MT"/>
                <a:cs typeface="Arial MT"/>
              </a:rPr>
              <a:t> </a:t>
            </a:r>
            <a:r>
              <a:rPr sz="1600" spc="-5" dirty="0">
                <a:latin typeface="Arial MT"/>
                <a:cs typeface="Arial MT"/>
              </a:rPr>
              <a:t>Form </a:t>
            </a:r>
            <a:r>
              <a:rPr sz="1600" dirty="0">
                <a:latin typeface="Arial MT"/>
                <a:cs typeface="Arial MT"/>
              </a:rPr>
              <a:t> </a:t>
            </a:r>
            <a:r>
              <a:rPr sz="1600" spc="-5" dirty="0">
                <a:latin typeface="Arial MT"/>
                <a:cs typeface="Arial MT"/>
              </a:rPr>
              <a:t>1380</a:t>
            </a:r>
            <a:r>
              <a:rPr sz="1600" spc="-10" dirty="0">
                <a:latin typeface="Arial MT"/>
                <a:cs typeface="Arial MT"/>
              </a:rPr>
              <a:t> </a:t>
            </a:r>
            <a:r>
              <a:rPr sz="1600" spc="-5" dirty="0">
                <a:latin typeface="Arial MT"/>
                <a:cs typeface="Arial MT"/>
              </a:rPr>
              <a:t>TCCC</a:t>
            </a:r>
            <a:r>
              <a:rPr sz="1600" spc="-20" dirty="0">
                <a:latin typeface="Arial MT"/>
                <a:cs typeface="Arial MT"/>
              </a:rPr>
              <a:t> </a:t>
            </a:r>
            <a:r>
              <a:rPr sz="1600" spc="-5" dirty="0">
                <a:latin typeface="Arial MT"/>
                <a:cs typeface="Arial MT"/>
              </a:rPr>
              <a:t>Casualty</a:t>
            </a:r>
            <a:r>
              <a:rPr sz="1600" spc="-10" dirty="0">
                <a:latin typeface="Arial MT"/>
                <a:cs typeface="Arial MT"/>
              </a:rPr>
              <a:t> </a:t>
            </a:r>
            <a:r>
              <a:rPr sz="1600" spc="-5" dirty="0">
                <a:latin typeface="Arial MT"/>
                <a:cs typeface="Arial MT"/>
              </a:rPr>
              <a:t>Card</a:t>
            </a:r>
            <a:endParaRPr sz="1600">
              <a:latin typeface="Arial MT"/>
              <a:cs typeface="Arial MT"/>
            </a:endParaRPr>
          </a:p>
        </p:txBody>
      </p:sp>
      <p:grpSp>
        <p:nvGrpSpPr>
          <p:cNvPr id="31" name="object 31"/>
          <p:cNvGrpSpPr/>
          <p:nvPr/>
        </p:nvGrpSpPr>
        <p:grpSpPr>
          <a:xfrm>
            <a:off x="754380" y="5622795"/>
            <a:ext cx="3492500" cy="739140"/>
            <a:chOff x="754380" y="5622795"/>
            <a:chExt cx="3492500" cy="739140"/>
          </a:xfrm>
        </p:grpSpPr>
        <p:sp>
          <p:nvSpPr>
            <p:cNvPr id="32" name="object 32"/>
            <p:cNvSpPr/>
            <p:nvPr/>
          </p:nvSpPr>
          <p:spPr>
            <a:xfrm>
              <a:off x="763905" y="5632320"/>
              <a:ext cx="3473450" cy="720090"/>
            </a:xfrm>
            <a:custGeom>
              <a:avLst/>
              <a:gdLst/>
              <a:ahLst/>
              <a:cxnLst/>
              <a:rect l="l" t="t" r="r" b="b"/>
              <a:pathLst>
                <a:path w="3473450" h="720089">
                  <a:moveTo>
                    <a:pt x="3439198" y="0"/>
                  </a:moveTo>
                  <a:lnTo>
                    <a:pt x="33997" y="0"/>
                  </a:lnTo>
                  <a:lnTo>
                    <a:pt x="20761" y="2672"/>
                  </a:lnTo>
                  <a:lnTo>
                    <a:pt x="9955" y="9959"/>
                  </a:lnTo>
                  <a:lnTo>
                    <a:pt x="2670" y="20766"/>
                  </a:lnTo>
                  <a:lnTo>
                    <a:pt x="0" y="33997"/>
                  </a:lnTo>
                  <a:lnTo>
                    <a:pt x="0" y="686092"/>
                  </a:lnTo>
                  <a:lnTo>
                    <a:pt x="2670" y="699328"/>
                  </a:lnTo>
                  <a:lnTo>
                    <a:pt x="9955" y="710134"/>
                  </a:lnTo>
                  <a:lnTo>
                    <a:pt x="20761" y="717419"/>
                  </a:lnTo>
                  <a:lnTo>
                    <a:pt x="33997" y="720090"/>
                  </a:lnTo>
                  <a:lnTo>
                    <a:pt x="3439198" y="720090"/>
                  </a:lnTo>
                  <a:lnTo>
                    <a:pt x="3452434" y="717419"/>
                  </a:lnTo>
                  <a:lnTo>
                    <a:pt x="3463240" y="710134"/>
                  </a:lnTo>
                  <a:lnTo>
                    <a:pt x="3470525" y="699328"/>
                  </a:lnTo>
                  <a:lnTo>
                    <a:pt x="3473196" y="686092"/>
                  </a:lnTo>
                  <a:lnTo>
                    <a:pt x="3473196" y="33997"/>
                  </a:lnTo>
                  <a:lnTo>
                    <a:pt x="3470525" y="20766"/>
                  </a:lnTo>
                  <a:lnTo>
                    <a:pt x="3463240" y="9959"/>
                  </a:lnTo>
                  <a:lnTo>
                    <a:pt x="3452434" y="2672"/>
                  </a:lnTo>
                  <a:lnTo>
                    <a:pt x="3439198" y="0"/>
                  </a:lnTo>
                  <a:close/>
                </a:path>
              </a:pathLst>
            </a:custGeom>
            <a:solidFill>
              <a:srgbClr val="FFF4D2"/>
            </a:solidFill>
          </p:spPr>
          <p:txBody>
            <a:bodyPr wrap="square" lIns="0" tIns="0" rIns="0" bIns="0" rtlCol="0"/>
            <a:lstStyle/>
            <a:p>
              <a:endParaRPr/>
            </a:p>
          </p:txBody>
        </p:sp>
        <p:sp>
          <p:nvSpPr>
            <p:cNvPr id="33" name="object 33"/>
            <p:cNvSpPr/>
            <p:nvPr/>
          </p:nvSpPr>
          <p:spPr>
            <a:xfrm>
              <a:off x="763905" y="5632320"/>
              <a:ext cx="3473450" cy="720090"/>
            </a:xfrm>
            <a:custGeom>
              <a:avLst/>
              <a:gdLst/>
              <a:ahLst/>
              <a:cxnLst/>
              <a:rect l="l" t="t" r="r" b="b"/>
              <a:pathLst>
                <a:path w="3473450" h="720089">
                  <a:moveTo>
                    <a:pt x="0" y="33997"/>
                  </a:moveTo>
                  <a:lnTo>
                    <a:pt x="2670" y="20766"/>
                  </a:lnTo>
                  <a:lnTo>
                    <a:pt x="9955" y="9959"/>
                  </a:lnTo>
                  <a:lnTo>
                    <a:pt x="20761" y="2672"/>
                  </a:lnTo>
                  <a:lnTo>
                    <a:pt x="33997" y="0"/>
                  </a:lnTo>
                  <a:lnTo>
                    <a:pt x="3439198" y="0"/>
                  </a:lnTo>
                  <a:lnTo>
                    <a:pt x="3452434" y="2672"/>
                  </a:lnTo>
                  <a:lnTo>
                    <a:pt x="3463240" y="9959"/>
                  </a:lnTo>
                  <a:lnTo>
                    <a:pt x="3470525" y="20766"/>
                  </a:lnTo>
                  <a:lnTo>
                    <a:pt x="3473196" y="33997"/>
                  </a:lnTo>
                  <a:lnTo>
                    <a:pt x="3473196" y="686092"/>
                  </a:lnTo>
                  <a:lnTo>
                    <a:pt x="3470525" y="699328"/>
                  </a:lnTo>
                  <a:lnTo>
                    <a:pt x="3463240" y="710134"/>
                  </a:lnTo>
                  <a:lnTo>
                    <a:pt x="3452434" y="717419"/>
                  </a:lnTo>
                  <a:lnTo>
                    <a:pt x="3439198" y="720090"/>
                  </a:lnTo>
                  <a:lnTo>
                    <a:pt x="33997" y="720090"/>
                  </a:lnTo>
                  <a:lnTo>
                    <a:pt x="20761" y="717419"/>
                  </a:lnTo>
                  <a:lnTo>
                    <a:pt x="9955" y="710134"/>
                  </a:lnTo>
                  <a:lnTo>
                    <a:pt x="2670" y="699328"/>
                  </a:lnTo>
                  <a:lnTo>
                    <a:pt x="0" y="686092"/>
                  </a:lnTo>
                  <a:lnTo>
                    <a:pt x="0" y="33997"/>
                  </a:lnTo>
                  <a:close/>
                </a:path>
              </a:pathLst>
            </a:custGeom>
            <a:ln w="19050">
              <a:solidFill>
                <a:srgbClr val="CD9146"/>
              </a:solidFill>
            </a:ln>
          </p:spPr>
          <p:txBody>
            <a:bodyPr wrap="square" lIns="0" tIns="0" rIns="0" bIns="0" rtlCol="0"/>
            <a:lstStyle/>
            <a:p>
              <a:endParaRPr/>
            </a:p>
          </p:txBody>
        </p:sp>
      </p:grpSp>
      <p:sp>
        <p:nvSpPr>
          <p:cNvPr id="34" name="object 34"/>
          <p:cNvSpPr txBox="1"/>
          <p:nvPr/>
        </p:nvSpPr>
        <p:spPr>
          <a:xfrm>
            <a:off x="1609403" y="5695958"/>
            <a:ext cx="24015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Exercise</a:t>
            </a:r>
            <a:r>
              <a:rPr sz="1800" spc="-30" dirty="0">
                <a:latin typeface="Arial MT"/>
                <a:cs typeface="Arial MT"/>
              </a:rPr>
              <a:t> </a:t>
            </a:r>
            <a:r>
              <a:rPr sz="1800" spc="-5" dirty="0">
                <a:latin typeface="Arial MT"/>
                <a:cs typeface="Arial MT"/>
              </a:rPr>
              <a:t>caution</a:t>
            </a:r>
            <a:r>
              <a:rPr sz="1800" spc="-30" dirty="0">
                <a:latin typeface="Arial MT"/>
                <a:cs typeface="Arial MT"/>
              </a:rPr>
              <a:t> </a:t>
            </a:r>
            <a:r>
              <a:rPr sz="1800" dirty="0">
                <a:latin typeface="Arial MT"/>
                <a:cs typeface="Arial MT"/>
              </a:rPr>
              <a:t>during</a:t>
            </a:r>
            <a:endParaRPr sz="1800">
              <a:latin typeface="Arial MT"/>
              <a:cs typeface="Arial MT"/>
            </a:endParaRPr>
          </a:p>
        </p:txBody>
      </p:sp>
      <p:pic>
        <p:nvPicPr>
          <p:cNvPr id="35" name="object 35"/>
          <p:cNvPicPr/>
          <p:nvPr/>
        </p:nvPicPr>
        <p:blipFill>
          <a:blip r:embed="rId18" cstate="print"/>
          <a:stretch>
            <a:fillRect/>
          </a:stretch>
        </p:blipFill>
        <p:spPr>
          <a:xfrm>
            <a:off x="960882" y="5750814"/>
            <a:ext cx="541019" cy="468629"/>
          </a:xfrm>
          <a:prstGeom prst="rect">
            <a:avLst/>
          </a:prstGeom>
        </p:spPr>
      </p:pic>
      <p:sp>
        <p:nvSpPr>
          <p:cNvPr id="37" name="object 37"/>
          <p:cNvSpPr txBox="1"/>
          <p:nvPr/>
        </p:nvSpPr>
        <p:spPr>
          <a:xfrm>
            <a:off x="8984026" y="5866268"/>
            <a:ext cx="2502535" cy="252729"/>
          </a:xfrm>
          <a:prstGeom prst="rect">
            <a:avLst/>
          </a:prstGeom>
        </p:spPr>
        <p:txBody>
          <a:bodyPr vert="horz" wrap="square" lIns="0" tIns="0" rIns="0" bIns="0" rtlCol="0">
            <a:spAutoFit/>
          </a:bodyPr>
          <a:lstStyle/>
          <a:p>
            <a:pPr marL="12700">
              <a:lnSpc>
                <a:spcPts val="1870"/>
              </a:lnSpc>
            </a:pPr>
            <a:r>
              <a:rPr sz="1600" spc="-5" dirty="0">
                <a:latin typeface="Arial MT"/>
                <a:cs typeface="Arial MT"/>
              </a:rPr>
              <a:t>and</a:t>
            </a:r>
            <a:r>
              <a:rPr sz="1600" spc="-10" dirty="0">
                <a:latin typeface="Arial MT"/>
                <a:cs typeface="Arial MT"/>
              </a:rPr>
              <a:t> </a:t>
            </a:r>
            <a:r>
              <a:rPr sz="1600" spc="-5" dirty="0">
                <a:latin typeface="Arial MT"/>
                <a:cs typeface="Arial MT"/>
              </a:rPr>
              <a:t>attach</a:t>
            </a:r>
            <a:r>
              <a:rPr sz="1600" dirty="0">
                <a:latin typeface="Arial MT"/>
                <a:cs typeface="Arial MT"/>
              </a:rPr>
              <a:t> </a:t>
            </a:r>
            <a:r>
              <a:rPr sz="1600" spc="-5" dirty="0">
                <a:latin typeface="Arial MT"/>
                <a:cs typeface="Arial MT"/>
              </a:rPr>
              <a:t>it to</a:t>
            </a:r>
            <a:r>
              <a:rPr sz="1600" dirty="0">
                <a:latin typeface="Arial MT"/>
                <a:cs typeface="Arial MT"/>
              </a:rPr>
              <a:t> </a:t>
            </a:r>
            <a:r>
              <a:rPr sz="1600" spc="-5" dirty="0">
                <a:latin typeface="Arial MT"/>
                <a:cs typeface="Arial MT"/>
              </a:rPr>
              <a:t>the casualty</a:t>
            </a:r>
            <a:endParaRPr sz="1600">
              <a:latin typeface="Arial MT"/>
              <a:cs typeface="Arial MT"/>
            </a:endParaRPr>
          </a:p>
        </p:txBody>
      </p:sp>
      <p:sp>
        <p:nvSpPr>
          <p:cNvPr id="38" name="object 38"/>
          <p:cNvSpPr txBox="1"/>
          <p:nvPr/>
        </p:nvSpPr>
        <p:spPr>
          <a:xfrm>
            <a:off x="1609403" y="5991933"/>
            <a:ext cx="1805305" cy="281305"/>
          </a:xfrm>
          <a:prstGeom prst="rect">
            <a:avLst/>
          </a:prstGeom>
        </p:spPr>
        <p:txBody>
          <a:bodyPr vert="horz" wrap="square" lIns="0" tIns="0" rIns="0" bIns="0" rtlCol="0">
            <a:spAutoFit/>
          </a:bodyPr>
          <a:lstStyle/>
          <a:p>
            <a:pPr marL="12700">
              <a:lnSpc>
                <a:spcPts val="2090"/>
              </a:lnSpc>
            </a:pPr>
            <a:r>
              <a:rPr sz="1800" spc="-5" dirty="0">
                <a:latin typeface="Arial MT"/>
                <a:cs typeface="Arial MT"/>
              </a:rPr>
              <a:t>fracture</a:t>
            </a:r>
            <a:r>
              <a:rPr sz="1800" spc="-40" dirty="0">
                <a:latin typeface="Arial MT"/>
                <a:cs typeface="Arial MT"/>
              </a:rPr>
              <a:t> </a:t>
            </a:r>
            <a:r>
              <a:rPr sz="1800" spc="-5" dirty="0">
                <a:latin typeface="Arial MT"/>
                <a:cs typeface="Arial MT"/>
              </a:rPr>
              <a:t>reduction</a:t>
            </a:r>
            <a:endParaRPr sz="1800">
              <a:latin typeface="Arial MT"/>
              <a:cs typeface="Arial MT"/>
            </a:endParaRPr>
          </a:p>
        </p:txBody>
      </p:sp>
      <p:sp>
        <p:nvSpPr>
          <p:cNvPr id="39" name="object 39"/>
          <p:cNvSpPr txBox="1"/>
          <p:nvPr/>
        </p:nvSpPr>
        <p:spPr>
          <a:xfrm>
            <a:off x="6690355" y="6025762"/>
            <a:ext cx="31877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FFFFFF"/>
                </a:solidFill>
                <a:latin typeface="Arial Black"/>
                <a:cs typeface="Arial Black"/>
              </a:rPr>
              <a:t>S</a:t>
            </a:r>
            <a:endParaRPr sz="3200">
              <a:latin typeface="Arial Black"/>
              <a:cs typeface="Arial Black"/>
            </a:endParaRPr>
          </a:p>
        </p:txBody>
      </p:sp>
      <p:sp>
        <p:nvSpPr>
          <p:cNvPr id="40" name="object 40"/>
          <p:cNvSpPr txBox="1"/>
          <p:nvPr/>
        </p:nvSpPr>
        <p:spPr>
          <a:xfrm>
            <a:off x="5034377" y="6039532"/>
            <a:ext cx="131064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2D3334"/>
                </a:solidFill>
                <a:latin typeface="Arial Black"/>
                <a:cs typeface="Arial Black"/>
              </a:rPr>
              <a:t>P</a:t>
            </a:r>
            <a:r>
              <a:rPr sz="3200" spc="-50" dirty="0">
                <a:solidFill>
                  <a:srgbClr val="2D3334"/>
                </a:solidFill>
                <a:latin typeface="Arial Black"/>
                <a:cs typeface="Arial Black"/>
              </a:rPr>
              <a:t> </a:t>
            </a:r>
            <a:r>
              <a:rPr sz="3200" spc="-5" dirty="0">
                <a:solidFill>
                  <a:srgbClr val="2D3334"/>
                </a:solidFill>
                <a:latin typeface="Arial Black"/>
                <a:cs typeface="Arial Black"/>
              </a:rPr>
              <a:t>A</a:t>
            </a:r>
            <a:r>
              <a:rPr sz="3200" spc="-55" dirty="0">
                <a:solidFill>
                  <a:srgbClr val="2D3334"/>
                </a:solidFill>
                <a:latin typeface="Arial Black"/>
                <a:cs typeface="Arial Black"/>
              </a:rPr>
              <a:t> </a:t>
            </a:r>
            <a:r>
              <a:rPr sz="3200" spc="-5" dirty="0">
                <a:solidFill>
                  <a:srgbClr val="2D3334"/>
                </a:solidFill>
                <a:latin typeface="Arial Black"/>
                <a:cs typeface="Arial Black"/>
              </a:rPr>
              <a:t>W</a:t>
            </a:r>
            <a:endParaRPr sz="3200">
              <a:latin typeface="Arial Black"/>
              <a:cs typeface="Arial Black"/>
            </a:endParaRPr>
          </a:p>
        </p:txBody>
      </p:sp>
      <p:sp>
        <p:nvSpPr>
          <p:cNvPr id="41" name="object 41"/>
          <p:cNvSpPr txBox="1"/>
          <p:nvPr/>
        </p:nvSpPr>
        <p:spPr>
          <a:xfrm>
            <a:off x="11698970" y="656295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latin typeface="Arial MT"/>
                <a:cs typeface="Arial MT"/>
              </a:rPr>
              <a:t>10</a:t>
            </a:fld>
            <a:endParaRPr sz="1200">
              <a:latin typeface="Arial MT"/>
              <a:cs typeface="Arial MT"/>
            </a:endParaRPr>
          </a:p>
        </p:txBody>
      </p:sp>
      <p:sp>
        <p:nvSpPr>
          <p:cNvPr id="42" name="object 42"/>
          <p:cNvSpPr txBox="1"/>
          <p:nvPr/>
        </p:nvSpPr>
        <p:spPr>
          <a:xfrm>
            <a:off x="9408142"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#TCCC-CPP-PPT-19</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62704" y="252972"/>
            <a:ext cx="6884670" cy="981710"/>
          </a:xfrm>
          <a:prstGeom prst="rect">
            <a:avLst/>
          </a:prstGeom>
        </p:spPr>
        <p:txBody>
          <a:bodyPr vert="horz" wrap="square" lIns="0" tIns="48895" rIns="0" bIns="0" rtlCol="0">
            <a:spAutoFit/>
          </a:bodyPr>
          <a:lstStyle/>
          <a:p>
            <a:pPr marR="9525" algn="ctr">
              <a:lnSpc>
                <a:spcPct val="100000"/>
              </a:lnSpc>
              <a:spcBef>
                <a:spcPts val="385"/>
              </a:spcBef>
            </a:pPr>
            <a:r>
              <a:rPr spc="-5" dirty="0"/>
              <a:t>Module</a:t>
            </a:r>
            <a:r>
              <a:rPr spc="-40" dirty="0"/>
              <a:t> </a:t>
            </a:r>
            <a:r>
              <a:rPr spc="-5" dirty="0"/>
              <a:t>19:</a:t>
            </a:r>
            <a:r>
              <a:rPr spc="-45" dirty="0"/>
              <a:t> </a:t>
            </a:r>
            <a:r>
              <a:rPr spc="-5" dirty="0"/>
              <a:t>Fractures</a:t>
            </a:r>
          </a:p>
          <a:p>
            <a:pPr algn="ctr">
              <a:lnSpc>
                <a:spcPct val="100000"/>
              </a:lnSpc>
              <a:spcBef>
                <a:spcPts val="525"/>
              </a:spcBef>
            </a:pPr>
            <a:r>
              <a:rPr sz="3600" spc="-5" dirty="0">
                <a:solidFill>
                  <a:srgbClr val="000000"/>
                </a:solidFill>
              </a:rPr>
              <a:t>BASIC</a:t>
            </a:r>
            <a:r>
              <a:rPr sz="3600" spc="-50" dirty="0">
                <a:solidFill>
                  <a:srgbClr val="000000"/>
                </a:solidFill>
              </a:rPr>
              <a:t> </a:t>
            </a:r>
            <a:r>
              <a:rPr sz="3600" dirty="0">
                <a:solidFill>
                  <a:srgbClr val="BB8542"/>
                </a:solidFill>
              </a:rPr>
              <a:t>SPLINTING</a:t>
            </a:r>
            <a:r>
              <a:rPr sz="3600" spc="-45" dirty="0">
                <a:solidFill>
                  <a:srgbClr val="BB8542"/>
                </a:solidFill>
              </a:rPr>
              <a:t> </a:t>
            </a:r>
            <a:r>
              <a:rPr sz="3600" dirty="0">
                <a:solidFill>
                  <a:srgbClr val="000000"/>
                </a:solidFill>
              </a:rPr>
              <a:t>PRINCIPLES</a:t>
            </a:r>
            <a:endParaRPr sz="36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p:nvPr/>
        </p:nvSpPr>
        <p:spPr>
          <a:xfrm>
            <a:off x="6489953"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5" name="object 5"/>
          <p:cNvSpPr txBox="1"/>
          <p:nvPr/>
        </p:nvSpPr>
        <p:spPr>
          <a:xfrm>
            <a:off x="1210617" y="1406476"/>
            <a:ext cx="5563870" cy="4384675"/>
          </a:xfrm>
          <a:prstGeom prst="rect">
            <a:avLst/>
          </a:prstGeom>
        </p:spPr>
        <p:txBody>
          <a:bodyPr vert="horz" wrap="square" lIns="0" tIns="12700" rIns="0" bIns="0" rtlCol="0">
            <a:spAutoFit/>
          </a:bodyPr>
          <a:lstStyle/>
          <a:p>
            <a:pPr marL="12700" marR="499745">
              <a:lnSpc>
                <a:spcPct val="100000"/>
              </a:lnSpc>
              <a:spcBef>
                <a:spcPts val="100"/>
              </a:spcBef>
            </a:pPr>
            <a:r>
              <a:rPr sz="1800" spc="-5" dirty="0">
                <a:latin typeface="Arial MT"/>
                <a:cs typeface="Arial MT"/>
              </a:rPr>
              <a:t>Collect</a:t>
            </a:r>
            <a:r>
              <a:rPr sz="1800" spc="-10" dirty="0">
                <a:latin typeface="Arial MT"/>
                <a:cs typeface="Arial MT"/>
              </a:rPr>
              <a:t> </a:t>
            </a:r>
            <a:r>
              <a:rPr sz="1800" spc="-5" dirty="0">
                <a:latin typeface="Arial MT"/>
                <a:cs typeface="Arial MT"/>
              </a:rPr>
              <a:t>materials for</a:t>
            </a:r>
            <a:r>
              <a:rPr sz="1800" spc="5" dirty="0">
                <a:latin typeface="Arial MT"/>
                <a:cs typeface="Arial MT"/>
              </a:rPr>
              <a:t> </a:t>
            </a:r>
            <a:r>
              <a:rPr sz="1800" spc="-5" dirty="0">
                <a:latin typeface="Arial MT"/>
                <a:cs typeface="Arial MT"/>
              </a:rPr>
              <a:t>splints,</a:t>
            </a:r>
            <a:r>
              <a:rPr sz="1800" dirty="0">
                <a:latin typeface="Arial MT"/>
                <a:cs typeface="Arial MT"/>
              </a:rPr>
              <a:t> padding</a:t>
            </a:r>
            <a:r>
              <a:rPr sz="1800" spc="-5" dirty="0">
                <a:latin typeface="Arial MT"/>
                <a:cs typeface="Arial MT"/>
              </a:rPr>
              <a:t> </a:t>
            </a:r>
            <a:r>
              <a:rPr sz="1800" dirty="0">
                <a:latin typeface="Arial MT"/>
                <a:cs typeface="Arial MT"/>
              </a:rPr>
              <a:t>and</a:t>
            </a:r>
            <a:r>
              <a:rPr sz="1800" spc="-5" dirty="0">
                <a:latin typeface="Arial MT"/>
                <a:cs typeface="Arial MT"/>
              </a:rPr>
              <a:t> securing </a:t>
            </a:r>
            <a:r>
              <a:rPr sz="1800" spc="-484" dirty="0">
                <a:latin typeface="Arial MT"/>
                <a:cs typeface="Arial MT"/>
              </a:rPr>
              <a:t> </a:t>
            </a:r>
            <a:r>
              <a:rPr sz="1800" spc="-5" dirty="0">
                <a:latin typeface="Arial MT"/>
                <a:cs typeface="Arial MT"/>
              </a:rPr>
              <a:t>the</a:t>
            </a:r>
            <a:r>
              <a:rPr sz="1800" spc="-10" dirty="0">
                <a:latin typeface="Arial MT"/>
                <a:cs typeface="Arial MT"/>
              </a:rPr>
              <a:t> </a:t>
            </a:r>
            <a:r>
              <a:rPr sz="1800" dirty="0">
                <a:latin typeface="Arial MT"/>
                <a:cs typeface="Arial MT"/>
              </a:rPr>
              <a:t>splint</a:t>
            </a:r>
            <a:r>
              <a:rPr sz="1800" spc="-15" dirty="0">
                <a:latin typeface="Arial MT"/>
                <a:cs typeface="Arial MT"/>
              </a:rPr>
              <a:t> </a:t>
            </a:r>
            <a:r>
              <a:rPr sz="1800" dirty="0">
                <a:latin typeface="Arial MT"/>
                <a:cs typeface="Arial MT"/>
              </a:rPr>
              <a:t>prior</a:t>
            </a:r>
            <a:r>
              <a:rPr sz="1800" spc="-5" dirty="0">
                <a:latin typeface="Arial MT"/>
                <a:cs typeface="Arial MT"/>
              </a:rPr>
              <a:t> to getting</a:t>
            </a:r>
            <a:r>
              <a:rPr sz="1800" spc="-15" dirty="0">
                <a:latin typeface="Arial MT"/>
                <a:cs typeface="Arial MT"/>
              </a:rPr>
              <a:t> </a:t>
            </a:r>
            <a:r>
              <a:rPr sz="1800" spc="-5" dirty="0">
                <a:latin typeface="Arial MT"/>
                <a:cs typeface="Arial MT"/>
              </a:rPr>
              <a:t>started</a:t>
            </a:r>
            <a:endParaRPr sz="1800">
              <a:latin typeface="Arial MT"/>
              <a:cs typeface="Arial MT"/>
            </a:endParaRPr>
          </a:p>
          <a:p>
            <a:pPr marL="12700">
              <a:lnSpc>
                <a:spcPct val="100000"/>
              </a:lnSpc>
              <a:spcBef>
                <a:spcPts val="1200"/>
              </a:spcBef>
            </a:pPr>
            <a:r>
              <a:rPr sz="1800" spc="-5" dirty="0">
                <a:latin typeface="Arial MT"/>
                <a:cs typeface="Arial MT"/>
              </a:rPr>
              <a:t>Have</a:t>
            </a:r>
            <a:r>
              <a:rPr sz="1800" spc="-15" dirty="0">
                <a:latin typeface="Arial MT"/>
                <a:cs typeface="Arial MT"/>
              </a:rPr>
              <a:t> </a:t>
            </a:r>
            <a:r>
              <a:rPr sz="1800" dirty="0">
                <a:latin typeface="Arial MT"/>
                <a:cs typeface="Arial MT"/>
              </a:rPr>
              <a:t>a</a:t>
            </a:r>
            <a:r>
              <a:rPr sz="1800" spc="-5" dirty="0">
                <a:latin typeface="Arial MT"/>
                <a:cs typeface="Arial MT"/>
              </a:rPr>
              <a:t> </a:t>
            </a:r>
            <a:r>
              <a:rPr sz="1800" dirty="0">
                <a:latin typeface="Arial MT"/>
                <a:cs typeface="Arial MT"/>
              </a:rPr>
              <a:t>CLS</a:t>
            </a:r>
            <a:r>
              <a:rPr sz="1800" spc="-5" dirty="0">
                <a:latin typeface="Arial MT"/>
                <a:cs typeface="Arial MT"/>
              </a:rPr>
              <a:t> </a:t>
            </a:r>
            <a:r>
              <a:rPr sz="1800" dirty="0">
                <a:latin typeface="Arial MT"/>
                <a:cs typeface="Arial MT"/>
              </a:rPr>
              <a:t>or</a:t>
            </a:r>
            <a:r>
              <a:rPr sz="1800" spc="-10" dirty="0">
                <a:latin typeface="Arial MT"/>
                <a:cs typeface="Arial MT"/>
              </a:rPr>
              <a:t> </a:t>
            </a:r>
            <a:r>
              <a:rPr sz="1800" dirty="0">
                <a:latin typeface="Arial MT"/>
                <a:cs typeface="Arial MT"/>
              </a:rPr>
              <a:t>CMC</a:t>
            </a:r>
            <a:r>
              <a:rPr sz="1800" spc="-5" dirty="0">
                <a:latin typeface="Arial MT"/>
                <a:cs typeface="Arial MT"/>
              </a:rPr>
              <a:t> assist you,</a:t>
            </a:r>
            <a:r>
              <a:rPr sz="1800" spc="-10" dirty="0">
                <a:latin typeface="Arial MT"/>
                <a:cs typeface="Arial MT"/>
              </a:rPr>
              <a:t> </a:t>
            </a:r>
            <a:r>
              <a:rPr sz="1800" dirty="0">
                <a:latin typeface="Arial MT"/>
                <a:cs typeface="Arial MT"/>
              </a:rPr>
              <a:t>when</a:t>
            </a:r>
            <a:r>
              <a:rPr sz="1800" spc="-10" dirty="0">
                <a:latin typeface="Arial MT"/>
                <a:cs typeface="Arial MT"/>
              </a:rPr>
              <a:t> </a:t>
            </a:r>
            <a:r>
              <a:rPr sz="1800" spc="-5" dirty="0">
                <a:latin typeface="Arial MT"/>
                <a:cs typeface="Arial MT"/>
              </a:rPr>
              <a:t>possible</a:t>
            </a:r>
            <a:endParaRPr sz="1800">
              <a:latin typeface="Arial MT"/>
              <a:cs typeface="Arial MT"/>
            </a:endParaRPr>
          </a:p>
          <a:p>
            <a:pPr marL="12700" marR="815975">
              <a:lnSpc>
                <a:spcPct val="100000"/>
              </a:lnSpc>
              <a:spcBef>
                <a:spcPts val="1200"/>
              </a:spcBef>
            </a:pPr>
            <a:r>
              <a:rPr sz="1800" spc="-5" dirty="0">
                <a:latin typeface="Arial MT"/>
                <a:cs typeface="Arial MT"/>
              </a:rPr>
              <a:t>Use the unaffected extremity to </a:t>
            </a:r>
            <a:r>
              <a:rPr sz="1800" dirty="0">
                <a:latin typeface="Arial MT"/>
                <a:cs typeface="Arial MT"/>
              </a:rPr>
              <a:t>mold or </a:t>
            </a:r>
            <a:r>
              <a:rPr sz="1800" spc="-5" dirty="0">
                <a:latin typeface="Arial MT"/>
                <a:cs typeface="Arial MT"/>
              </a:rPr>
              <a:t>design </a:t>
            </a:r>
            <a:r>
              <a:rPr sz="1800" spc="-490" dirty="0">
                <a:latin typeface="Arial MT"/>
                <a:cs typeface="Arial MT"/>
              </a:rPr>
              <a:t> </a:t>
            </a:r>
            <a:r>
              <a:rPr sz="1800" dirty="0">
                <a:latin typeface="Arial MT"/>
                <a:cs typeface="Arial MT"/>
              </a:rPr>
              <a:t>your</a:t>
            </a:r>
            <a:r>
              <a:rPr sz="1800" spc="-10" dirty="0">
                <a:latin typeface="Arial MT"/>
                <a:cs typeface="Arial MT"/>
              </a:rPr>
              <a:t> </a:t>
            </a:r>
            <a:r>
              <a:rPr sz="1800" dirty="0">
                <a:latin typeface="Arial MT"/>
                <a:cs typeface="Arial MT"/>
              </a:rPr>
              <a:t>splint</a:t>
            </a:r>
            <a:endParaRPr sz="1800">
              <a:latin typeface="Arial MT"/>
              <a:cs typeface="Arial MT"/>
            </a:endParaRPr>
          </a:p>
          <a:p>
            <a:pPr marL="12700">
              <a:lnSpc>
                <a:spcPct val="100000"/>
              </a:lnSpc>
              <a:spcBef>
                <a:spcPts val="1200"/>
              </a:spcBef>
            </a:pPr>
            <a:r>
              <a:rPr sz="1800" spc="-5" dirty="0">
                <a:latin typeface="Arial MT"/>
                <a:cs typeface="Arial MT"/>
              </a:rPr>
              <a:t>Incorporate</a:t>
            </a:r>
            <a:r>
              <a:rPr sz="1800" spc="-15" dirty="0">
                <a:latin typeface="Arial MT"/>
                <a:cs typeface="Arial MT"/>
              </a:rPr>
              <a:t> </a:t>
            </a:r>
            <a:r>
              <a:rPr sz="1800" dirty="0">
                <a:latin typeface="Arial MT"/>
                <a:cs typeface="Arial MT"/>
              </a:rPr>
              <a:t>one</a:t>
            </a:r>
            <a:r>
              <a:rPr sz="1800" spc="-10" dirty="0">
                <a:latin typeface="Arial MT"/>
                <a:cs typeface="Arial MT"/>
              </a:rPr>
              <a:t> </a:t>
            </a:r>
            <a:r>
              <a:rPr sz="1800" dirty="0">
                <a:latin typeface="Arial MT"/>
                <a:cs typeface="Arial MT"/>
              </a:rPr>
              <a:t>joint</a:t>
            </a:r>
            <a:r>
              <a:rPr sz="1800" spc="-5" dirty="0">
                <a:latin typeface="Arial MT"/>
                <a:cs typeface="Arial MT"/>
              </a:rPr>
              <a:t> above</a:t>
            </a:r>
            <a:r>
              <a:rPr sz="1800" spc="-10" dirty="0">
                <a:latin typeface="Arial MT"/>
                <a:cs typeface="Arial MT"/>
              </a:rPr>
              <a:t> </a:t>
            </a:r>
            <a:r>
              <a:rPr sz="1800" dirty="0">
                <a:latin typeface="Arial MT"/>
                <a:cs typeface="Arial MT"/>
              </a:rPr>
              <a:t>and</a:t>
            </a:r>
            <a:r>
              <a:rPr sz="1800" spc="-10" dirty="0">
                <a:latin typeface="Arial MT"/>
                <a:cs typeface="Arial MT"/>
              </a:rPr>
              <a:t> </a:t>
            </a:r>
            <a:r>
              <a:rPr sz="1800" dirty="0">
                <a:latin typeface="Arial MT"/>
                <a:cs typeface="Arial MT"/>
              </a:rPr>
              <a:t>one</a:t>
            </a:r>
            <a:r>
              <a:rPr sz="1800" spc="-10" dirty="0">
                <a:latin typeface="Arial MT"/>
                <a:cs typeface="Arial MT"/>
              </a:rPr>
              <a:t> </a:t>
            </a:r>
            <a:r>
              <a:rPr sz="1800" dirty="0">
                <a:latin typeface="Arial MT"/>
                <a:cs typeface="Arial MT"/>
              </a:rPr>
              <a:t>below</a:t>
            </a:r>
            <a:r>
              <a:rPr sz="1800" spc="-10" dirty="0">
                <a:latin typeface="Arial MT"/>
                <a:cs typeface="Arial MT"/>
              </a:rPr>
              <a:t> </a:t>
            </a:r>
            <a:r>
              <a:rPr sz="1800" spc="-5" dirty="0">
                <a:latin typeface="Arial MT"/>
                <a:cs typeface="Arial MT"/>
              </a:rPr>
              <a:t>the fracture</a:t>
            </a:r>
            <a:endParaRPr sz="1800">
              <a:latin typeface="Arial MT"/>
              <a:cs typeface="Arial MT"/>
            </a:endParaRPr>
          </a:p>
          <a:p>
            <a:pPr marL="12700" marR="131445">
              <a:lnSpc>
                <a:spcPct val="100000"/>
              </a:lnSpc>
              <a:spcBef>
                <a:spcPts val="1200"/>
              </a:spcBef>
            </a:pPr>
            <a:r>
              <a:rPr sz="1800" spc="-5" dirty="0">
                <a:latin typeface="Arial MT"/>
                <a:cs typeface="Arial MT"/>
              </a:rPr>
              <a:t>Pad </a:t>
            </a:r>
            <a:r>
              <a:rPr sz="1800" dirty="0">
                <a:latin typeface="Arial MT"/>
                <a:cs typeface="Arial MT"/>
              </a:rPr>
              <a:t>all voids </a:t>
            </a:r>
            <a:r>
              <a:rPr sz="1800" spc="-5" dirty="0">
                <a:latin typeface="Arial MT"/>
                <a:cs typeface="Arial MT"/>
              </a:rPr>
              <a:t>to prevent the </a:t>
            </a:r>
            <a:r>
              <a:rPr sz="1800" dirty="0">
                <a:latin typeface="Arial MT"/>
                <a:cs typeface="Arial MT"/>
              </a:rPr>
              <a:t>splint </a:t>
            </a:r>
            <a:r>
              <a:rPr sz="1800" spc="-5" dirty="0">
                <a:latin typeface="Arial MT"/>
                <a:cs typeface="Arial MT"/>
              </a:rPr>
              <a:t>from applying direct </a:t>
            </a:r>
            <a:r>
              <a:rPr sz="1800" spc="-490" dirty="0">
                <a:latin typeface="Arial MT"/>
                <a:cs typeface="Arial MT"/>
              </a:rPr>
              <a:t> </a:t>
            </a:r>
            <a:r>
              <a:rPr sz="1800" spc="-5" dirty="0">
                <a:latin typeface="Arial MT"/>
                <a:cs typeface="Arial MT"/>
              </a:rPr>
              <a:t>pressure</a:t>
            </a:r>
            <a:r>
              <a:rPr sz="1800" spc="-15" dirty="0">
                <a:latin typeface="Arial MT"/>
                <a:cs typeface="Arial MT"/>
              </a:rPr>
              <a:t> </a:t>
            </a:r>
            <a:r>
              <a:rPr sz="1800" spc="-5" dirty="0">
                <a:latin typeface="Arial MT"/>
                <a:cs typeface="Arial MT"/>
              </a:rPr>
              <a:t>to the </a:t>
            </a:r>
            <a:r>
              <a:rPr sz="1800" dirty="0">
                <a:latin typeface="Arial MT"/>
                <a:cs typeface="Arial MT"/>
              </a:rPr>
              <a:t>injured</a:t>
            </a:r>
            <a:r>
              <a:rPr sz="1800" spc="-10" dirty="0">
                <a:latin typeface="Arial MT"/>
                <a:cs typeface="Arial MT"/>
              </a:rPr>
              <a:t> </a:t>
            </a:r>
            <a:r>
              <a:rPr sz="1800" spc="-5" dirty="0">
                <a:latin typeface="Arial MT"/>
                <a:cs typeface="Arial MT"/>
              </a:rPr>
              <a:t>site</a:t>
            </a:r>
            <a:endParaRPr sz="1800">
              <a:latin typeface="Arial MT"/>
              <a:cs typeface="Arial MT"/>
            </a:endParaRPr>
          </a:p>
          <a:p>
            <a:pPr marL="12700">
              <a:lnSpc>
                <a:spcPct val="100000"/>
              </a:lnSpc>
              <a:spcBef>
                <a:spcPts val="1200"/>
              </a:spcBef>
            </a:pPr>
            <a:r>
              <a:rPr sz="1800" spc="-5" dirty="0">
                <a:latin typeface="Arial MT"/>
                <a:cs typeface="Arial MT"/>
              </a:rPr>
              <a:t>Secure</a:t>
            </a:r>
            <a:r>
              <a:rPr sz="1800" spc="-10" dirty="0">
                <a:latin typeface="Arial MT"/>
                <a:cs typeface="Arial MT"/>
              </a:rPr>
              <a:t> </a:t>
            </a:r>
            <a:r>
              <a:rPr sz="1800" dirty="0">
                <a:latin typeface="Arial MT"/>
                <a:cs typeface="Arial MT"/>
              </a:rPr>
              <a:t>splint </a:t>
            </a:r>
            <a:r>
              <a:rPr sz="1800" spc="-5" dirty="0">
                <a:latin typeface="Arial MT"/>
                <a:cs typeface="Arial MT"/>
              </a:rPr>
              <a:t>with</a:t>
            </a:r>
            <a:r>
              <a:rPr sz="1800" spc="-10" dirty="0">
                <a:latin typeface="Arial MT"/>
                <a:cs typeface="Arial MT"/>
              </a:rPr>
              <a:t> </a:t>
            </a:r>
            <a:r>
              <a:rPr sz="1800" spc="-5" dirty="0">
                <a:latin typeface="Arial MT"/>
                <a:cs typeface="Arial MT"/>
              </a:rPr>
              <a:t>elastic</a:t>
            </a:r>
            <a:r>
              <a:rPr sz="1800" dirty="0">
                <a:latin typeface="Arial MT"/>
                <a:cs typeface="Arial MT"/>
              </a:rPr>
              <a:t> bandage,</a:t>
            </a:r>
            <a:r>
              <a:rPr sz="1800" spc="-15" dirty="0">
                <a:latin typeface="Arial MT"/>
                <a:cs typeface="Arial MT"/>
              </a:rPr>
              <a:t> </a:t>
            </a:r>
            <a:r>
              <a:rPr sz="1800" spc="-5" dirty="0">
                <a:latin typeface="Arial MT"/>
                <a:cs typeface="Arial MT"/>
              </a:rPr>
              <a:t>cravats, tape,</a:t>
            </a:r>
            <a:r>
              <a:rPr sz="1800" dirty="0">
                <a:latin typeface="Arial MT"/>
                <a:cs typeface="Arial MT"/>
              </a:rPr>
              <a:t> </a:t>
            </a:r>
            <a:r>
              <a:rPr sz="1800" spc="-5" dirty="0">
                <a:latin typeface="Arial MT"/>
                <a:cs typeface="Arial MT"/>
              </a:rPr>
              <a:t>etc.</a:t>
            </a:r>
            <a:endParaRPr sz="1800">
              <a:latin typeface="Arial MT"/>
              <a:cs typeface="Arial MT"/>
            </a:endParaRPr>
          </a:p>
          <a:p>
            <a:pPr marL="12700" marR="347980">
              <a:lnSpc>
                <a:spcPct val="100000"/>
              </a:lnSpc>
              <a:spcBef>
                <a:spcPts val="1200"/>
              </a:spcBef>
            </a:pPr>
            <a:r>
              <a:rPr sz="1800" spc="-5" dirty="0">
                <a:latin typeface="Arial MT"/>
                <a:cs typeface="Arial MT"/>
              </a:rPr>
              <a:t>Consider</a:t>
            </a:r>
            <a:r>
              <a:rPr sz="1800" spc="-10" dirty="0">
                <a:latin typeface="Arial MT"/>
                <a:cs typeface="Arial MT"/>
              </a:rPr>
              <a:t> </a:t>
            </a:r>
            <a:r>
              <a:rPr sz="1800" dirty="0">
                <a:latin typeface="Arial MT"/>
                <a:cs typeface="Arial MT"/>
              </a:rPr>
              <a:t>slings </a:t>
            </a:r>
            <a:r>
              <a:rPr sz="1800" spc="-5" dirty="0">
                <a:latin typeface="Arial MT"/>
                <a:cs typeface="Arial MT"/>
              </a:rPr>
              <a:t>and/or</a:t>
            </a:r>
            <a:r>
              <a:rPr sz="1800" spc="5" dirty="0">
                <a:latin typeface="Arial MT"/>
                <a:cs typeface="Arial MT"/>
              </a:rPr>
              <a:t> </a:t>
            </a:r>
            <a:r>
              <a:rPr sz="1800" spc="-5" dirty="0">
                <a:latin typeface="Arial MT"/>
                <a:cs typeface="Arial MT"/>
              </a:rPr>
              <a:t>swathes, including using</a:t>
            </a:r>
            <a:r>
              <a:rPr sz="1800" dirty="0">
                <a:latin typeface="Arial MT"/>
                <a:cs typeface="Arial MT"/>
              </a:rPr>
              <a:t> </a:t>
            </a:r>
            <a:r>
              <a:rPr sz="1800" spc="-5" dirty="0">
                <a:latin typeface="Arial MT"/>
                <a:cs typeface="Arial MT"/>
              </a:rPr>
              <a:t>the </a:t>
            </a:r>
            <a:r>
              <a:rPr sz="1800" spc="-484" dirty="0">
                <a:latin typeface="Arial MT"/>
                <a:cs typeface="Arial MT"/>
              </a:rPr>
              <a:t> </a:t>
            </a:r>
            <a:r>
              <a:rPr sz="1800" spc="-5" dirty="0">
                <a:latin typeface="Arial MT"/>
                <a:cs typeface="Arial MT"/>
              </a:rPr>
              <a:t>casualty’s</a:t>
            </a:r>
            <a:r>
              <a:rPr sz="1800" spc="-10" dirty="0">
                <a:latin typeface="Arial MT"/>
                <a:cs typeface="Arial MT"/>
              </a:rPr>
              <a:t> </a:t>
            </a:r>
            <a:r>
              <a:rPr sz="1800" dirty="0">
                <a:latin typeface="Arial MT"/>
                <a:cs typeface="Arial MT"/>
              </a:rPr>
              <a:t>shirt</a:t>
            </a:r>
            <a:r>
              <a:rPr sz="1800" spc="-5" dirty="0">
                <a:latin typeface="Arial MT"/>
                <a:cs typeface="Arial MT"/>
              </a:rPr>
              <a:t> </a:t>
            </a:r>
            <a:r>
              <a:rPr sz="1800" dirty="0">
                <a:latin typeface="Arial MT"/>
                <a:cs typeface="Arial MT"/>
              </a:rPr>
              <a:t>or</a:t>
            </a:r>
            <a:r>
              <a:rPr sz="1800" spc="-5" dirty="0">
                <a:latin typeface="Arial MT"/>
                <a:cs typeface="Arial MT"/>
              </a:rPr>
              <a:t> sleeve,</a:t>
            </a:r>
            <a:r>
              <a:rPr sz="1800" spc="-15" dirty="0">
                <a:latin typeface="Arial MT"/>
                <a:cs typeface="Arial MT"/>
              </a:rPr>
              <a:t> </a:t>
            </a:r>
            <a:r>
              <a:rPr sz="1800" dirty="0">
                <a:latin typeface="Arial MT"/>
                <a:cs typeface="Arial MT"/>
              </a:rPr>
              <a:t>if </a:t>
            </a:r>
            <a:r>
              <a:rPr sz="1800" spc="-5" dirty="0">
                <a:latin typeface="Arial MT"/>
                <a:cs typeface="Arial MT"/>
              </a:rPr>
              <a:t>appropriate</a:t>
            </a:r>
            <a:endParaRPr sz="1800">
              <a:latin typeface="Arial MT"/>
              <a:cs typeface="Arial MT"/>
            </a:endParaRPr>
          </a:p>
          <a:p>
            <a:pPr marL="12700">
              <a:lnSpc>
                <a:spcPct val="100000"/>
              </a:lnSpc>
              <a:spcBef>
                <a:spcPts val="1205"/>
              </a:spcBef>
            </a:pPr>
            <a:r>
              <a:rPr sz="1800" spc="-5" dirty="0">
                <a:latin typeface="Arial MT"/>
                <a:cs typeface="Arial MT"/>
              </a:rPr>
              <a:t>Check</a:t>
            </a:r>
            <a:r>
              <a:rPr sz="1800" spc="-10" dirty="0">
                <a:latin typeface="Arial MT"/>
                <a:cs typeface="Arial MT"/>
              </a:rPr>
              <a:t> </a:t>
            </a:r>
            <a:r>
              <a:rPr sz="1800" spc="-5" dirty="0">
                <a:latin typeface="Arial MT"/>
                <a:cs typeface="Arial MT"/>
              </a:rPr>
              <a:t>skin</a:t>
            </a:r>
            <a:r>
              <a:rPr sz="1800" dirty="0">
                <a:latin typeface="Arial MT"/>
                <a:cs typeface="Arial MT"/>
              </a:rPr>
              <a:t> color</a:t>
            </a:r>
            <a:r>
              <a:rPr sz="1800" spc="-10" dirty="0">
                <a:latin typeface="Arial MT"/>
                <a:cs typeface="Arial MT"/>
              </a:rPr>
              <a:t> </a:t>
            </a:r>
            <a:r>
              <a:rPr sz="1800" dirty="0">
                <a:latin typeface="Arial MT"/>
                <a:cs typeface="Arial MT"/>
              </a:rPr>
              <a:t>and </a:t>
            </a:r>
            <a:r>
              <a:rPr sz="1800" spc="-5" dirty="0">
                <a:latin typeface="Arial MT"/>
                <a:cs typeface="Arial MT"/>
              </a:rPr>
              <a:t>PMS before </a:t>
            </a:r>
            <a:r>
              <a:rPr sz="1800" dirty="0">
                <a:latin typeface="Arial MT"/>
                <a:cs typeface="Arial MT"/>
              </a:rPr>
              <a:t>and</a:t>
            </a:r>
            <a:r>
              <a:rPr sz="1800" spc="-5" dirty="0">
                <a:latin typeface="Arial MT"/>
                <a:cs typeface="Arial MT"/>
              </a:rPr>
              <a:t> after</a:t>
            </a:r>
            <a:r>
              <a:rPr sz="1800" dirty="0">
                <a:latin typeface="Arial MT"/>
                <a:cs typeface="Arial MT"/>
              </a:rPr>
              <a:t> </a:t>
            </a:r>
            <a:r>
              <a:rPr sz="1800" spc="-5" dirty="0">
                <a:latin typeface="Arial MT"/>
                <a:cs typeface="Arial MT"/>
              </a:rPr>
              <a:t>splinting</a:t>
            </a:r>
            <a:endParaRPr sz="1800">
              <a:latin typeface="Arial MT"/>
              <a:cs typeface="Arial MT"/>
            </a:endParaRPr>
          </a:p>
        </p:txBody>
      </p:sp>
      <p:sp>
        <p:nvSpPr>
          <p:cNvPr id="6" name="object 6"/>
          <p:cNvSpPr/>
          <p:nvPr/>
        </p:nvSpPr>
        <p:spPr>
          <a:xfrm>
            <a:off x="1077086" y="1448942"/>
            <a:ext cx="0" cy="504190"/>
          </a:xfrm>
          <a:custGeom>
            <a:avLst/>
            <a:gdLst/>
            <a:ahLst/>
            <a:cxnLst/>
            <a:rect l="l" t="t" r="r" b="b"/>
            <a:pathLst>
              <a:path h="504189">
                <a:moveTo>
                  <a:pt x="0" y="503999"/>
                </a:moveTo>
                <a:lnTo>
                  <a:pt x="0" y="0"/>
                </a:lnTo>
              </a:path>
            </a:pathLst>
          </a:custGeom>
          <a:ln w="101600">
            <a:solidFill>
              <a:srgbClr val="CD9146"/>
            </a:solidFill>
          </a:ln>
        </p:spPr>
        <p:txBody>
          <a:bodyPr wrap="square" lIns="0" tIns="0" rIns="0" bIns="0" rtlCol="0"/>
          <a:lstStyle/>
          <a:p>
            <a:endParaRPr/>
          </a:p>
        </p:txBody>
      </p:sp>
      <p:grpSp>
        <p:nvGrpSpPr>
          <p:cNvPr id="7" name="object 7"/>
          <p:cNvGrpSpPr/>
          <p:nvPr/>
        </p:nvGrpSpPr>
        <p:grpSpPr>
          <a:xfrm>
            <a:off x="6763524" y="1160526"/>
            <a:ext cx="5207000" cy="5129530"/>
            <a:chOff x="6763524" y="1160526"/>
            <a:chExt cx="5207000" cy="5129530"/>
          </a:xfrm>
        </p:grpSpPr>
        <p:pic>
          <p:nvPicPr>
            <p:cNvPr id="8" name="object 8"/>
            <p:cNvPicPr/>
            <p:nvPr/>
          </p:nvPicPr>
          <p:blipFill>
            <a:blip r:embed="rId4" cstate="print"/>
            <a:stretch>
              <a:fillRect/>
            </a:stretch>
          </p:blipFill>
          <p:spPr>
            <a:xfrm>
              <a:off x="6763524" y="3777995"/>
              <a:ext cx="3319246" cy="2506979"/>
            </a:xfrm>
            <a:prstGeom prst="rect">
              <a:avLst/>
            </a:prstGeom>
          </p:spPr>
        </p:pic>
        <p:pic>
          <p:nvPicPr>
            <p:cNvPr id="9" name="object 9"/>
            <p:cNvPicPr/>
            <p:nvPr/>
          </p:nvPicPr>
          <p:blipFill>
            <a:blip r:embed="rId5" cstate="print"/>
            <a:stretch>
              <a:fillRect/>
            </a:stretch>
          </p:blipFill>
          <p:spPr>
            <a:xfrm>
              <a:off x="7285431" y="3978541"/>
              <a:ext cx="2030308" cy="1914003"/>
            </a:xfrm>
            <a:prstGeom prst="rect">
              <a:avLst/>
            </a:prstGeom>
          </p:spPr>
        </p:pic>
        <p:pic>
          <p:nvPicPr>
            <p:cNvPr id="10" name="object 10"/>
            <p:cNvPicPr/>
            <p:nvPr/>
          </p:nvPicPr>
          <p:blipFill>
            <a:blip r:embed="rId6" cstate="print"/>
            <a:stretch>
              <a:fillRect/>
            </a:stretch>
          </p:blipFill>
          <p:spPr>
            <a:xfrm>
              <a:off x="6803148" y="1160526"/>
              <a:ext cx="5167083" cy="1714499"/>
            </a:xfrm>
            <a:prstGeom prst="rect">
              <a:avLst/>
            </a:prstGeom>
          </p:spPr>
        </p:pic>
        <p:pic>
          <p:nvPicPr>
            <p:cNvPr id="11" name="object 11"/>
            <p:cNvPicPr/>
            <p:nvPr/>
          </p:nvPicPr>
          <p:blipFill>
            <a:blip r:embed="rId7" cstate="print"/>
            <a:stretch>
              <a:fillRect/>
            </a:stretch>
          </p:blipFill>
          <p:spPr>
            <a:xfrm>
              <a:off x="6997445" y="1354836"/>
              <a:ext cx="4580381" cy="1127759"/>
            </a:xfrm>
            <a:prstGeom prst="rect">
              <a:avLst/>
            </a:prstGeom>
          </p:spPr>
        </p:pic>
        <p:pic>
          <p:nvPicPr>
            <p:cNvPr id="12" name="object 12"/>
            <p:cNvPicPr/>
            <p:nvPr/>
          </p:nvPicPr>
          <p:blipFill>
            <a:blip r:embed="rId8" cstate="print"/>
            <a:stretch>
              <a:fillRect/>
            </a:stretch>
          </p:blipFill>
          <p:spPr>
            <a:xfrm>
              <a:off x="6886193" y="2490978"/>
              <a:ext cx="5084063" cy="1456943"/>
            </a:xfrm>
            <a:prstGeom prst="rect">
              <a:avLst/>
            </a:prstGeom>
          </p:spPr>
        </p:pic>
        <p:pic>
          <p:nvPicPr>
            <p:cNvPr id="13" name="object 13"/>
            <p:cNvPicPr/>
            <p:nvPr/>
          </p:nvPicPr>
          <p:blipFill>
            <a:blip r:embed="rId9" cstate="print"/>
            <a:stretch>
              <a:fillRect/>
            </a:stretch>
          </p:blipFill>
          <p:spPr>
            <a:xfrm>
              <a:off x="7080503" y="2685288"/>
              <a:ext cx="4497311" cy="870203"/>
            </a:xfrm>
            <a:prstGeom prst="rect">
              <a:avLst/>
            </a:prstGeom>
          </p:spPr>
        </p:pic>
        <p:pic>
          <p:nvPicPr>
            <p:cNvPr id="14" name="object 14"/>
            <p:cNvPicPr/>
            <p:nvPr/>
          </p:nvPicPr>
          <p:blipFill>
            <a:blip r:embed="rId10" cstate="print"/>
            <a:stretch>
              <a:fillRect/>
            </a:stretch>
          </p:blipFill>
          <p:spPr>
            <a:xfrm>
              <a:off x="9251441" y="3777995"/>
              <a:ext cx="2718815" cy="2511551"/>
            </a:xfrm>
            <a:prstGeom prst="rect">
              <a:avLst/>
            </a:prstGeom>
          </p:spPr>
        </p:pic>
        <p:pic>
          <p:nvPicPr>
            <p:cNvPr id="15" name="object 15"/>
            <p:cNvPicPr/>
            <p:nvPr/>
          </p:nvPicPr>
          <p:blipFill>
            <a:blip r:embed="rId11" cstate="print"/>
            <a:stretch>
              <a:fillRect/>
            </a:stretch>
          </p:blipFill>
          <p:spPr>
            <a:xfrm>
              <a:off x="9445751" y="3972305"/>
              <a:ext cx="2132075" cy="1924799"/>
            </a:xfrm>
            <a:prstGeom prst="rect">
              <a:avLst/>
            </a:prstGeom>
          </p:spPr>
        </p:pic>
      </p:grpSp>
      <p:sp>
        <p:nvSpPr>
          <p:cNvPr id="16" name="object 16"/>
          <p:cNvSpPr/>
          <p:nvPr/>
        </p:nvSpPr>
        <p:spPr>
          <a:xfrm>
            <a:off x="1077086" y="2077592"/>
            <a:ext cx="0" cy="350520"/>
          </a:xfrm>
          <a:custGeom>
            <a:avLst/>
            <a:gdLst/>
            <a:ahLst/>
            <a:cxnLst/>
            <a:rect l="l" t="t" r="r" b="b"/>
            <a:pathLst>
              <a:path h="350519">
                <a:moveTo>
                  <a:pt x="0" y="350481"/>
                </a:moveTo>
                <a:lnTo>
                  <a:pt x="0" y="0"/>
                </a:lnTo>
              </a:path>
            </a:pathLst>
          </a:custGeom>
          <a:ln w="101600">
            <a:solidFill>
              <a:srgbClr val="CD9146"/>
            </a:solidFill>
          </a:ln>
        </p:spPr>
        <p:txBody>
          <a:bodyPr wrap="square" lIns="0" tIns="0" rIns="0" bIns="0" rtlCol="0"/>
          <a:lstStyle/>
          <a:p>
            <a:endParaRPr/>
          </a:p>
        </p:txBody>
      </p:sp>
      <p:sp>
        <p:nvSpPr>
          <p:cNvPr id="17" name="object 17"/>
          <p:cNvSpPr/>
          <p:nvPr/>
        </p:nvSpPr>
        <p:spPr>
          <a:xfrm>
            <a:off x="1077086" y="2588132"/>
            <a:ext cx="0" cy="504190"/>
          </a:xfrm>
          <a:custGeom>
            <a:avLst/>
            <a:gdLst/>
            <a:ahLst/>
            <a:cxnLst/>
            <a:rect l="l" t="t" r="r" b="b"/>
            <a:pathLst>
              <a:path h="504189">
                <a:moveTo>
                  <a:pt x="0" y="503999"/>
                </a:moveTo>
                <a:lnTo>
                  <a:pt x="0" y="0"/>
                </a:lnTo>
              </a:path>
            </a:pathLst>
          </a:custGeom>
          <a:ln w="101600">
            <a:solidFill>
              <a:srgbClr val="CD9146"/>
            </a:solidFill>
          </a:ln>
        </p:spPr>
        <p:txBody>
          <a:bodyPr wrap="square" lIns="0" tIns="0" rIns="0" bIns="0" rtlCol="0"/>
          <a:lstStyle/>
          <a:p>
            <a:endParaRPr/>
          </a:p>
        </p:txBody>
      </p:sp>
      <p:sp>
        <p:nvSpPr>
          <p:cNvPr id="18" name="object 18"/>
          <p:cNvSpPr/>
          <p:nvPr/>
        </p:nvSpPr>
        <p:spPr>
          <a:xfrm>
            <a:off x="1077086" y="3241167"/>
            <a:ext cx="0" cy="350520"/>
          </a:xfrm>
          <a:custGeom>
            <a:avLst/>
            <a:gdLst/>
            <a:ahLst/>
            <a:cxnLst/>
            <a:rect l="l" t="t" r="r" b="b"/>
            <a:pathLst>
              <a:path h="350520">
                <a:moveTo>
                  <a:pt x="0" y="350481"/>
                </a:moveTo>
                <a:lnTo>
                  <a:pt x="0" y="0"/>
                </a:lnTo>
              </a:path>
            </a:pathLst>
          </a:custGeom>
          <a:ln w="101600">
            <a:solidFill>
              <a:srgbClr val="CD9146"/>
            </a:solidFill>
          </a:ln>
        </p:spPr>
        <p:txBody>
          <a:bodyPr wrap="square" lIns="0" tIns="0" rIns="0" bIns="0" rtlCol="0"/>
          <a:lstStyle/>
          <a:p>
            <a:endParaRPr/>
          </a:p>
        </p:txBody>
      </p:sp>
      <p:sp>
        <p:nvSpPr>
          <p:cNvPr id="19" name="object 19"/>
          <p:cNvSpPr/>
          <p:nvPr/>
        </p:nvSpPr>
        <p:spPr>
          <a:xfrm>
            <a:off x="1077086" y="3718940"/>
            <a:ext cx="0" cy="504190"/>
          </a:xfrm>
          <a:custGeom>
            <a:avLst/>
            <a:gdLst/>
            <a:ahLst/>
            <a:cxnLst/>
            <a:rect l="l" t="t" r="r" b="b"/>
            <a:pathLst>
              <a:path h="504189">
                <a:moveTo>
                  <a:pt x="0" y="503999"/>
                </a:moveTo>
                <a:lnTo>
                  <a:pt x="0" y="0"/>
                </a:lnTo>
              </a:path>
            </a:pathLst>
          </a:custGeom>
          <a:ln w="101600">
            <a:solidFill>
              <a:srgbClr val="CD9146"/>
            </a:solidFill>
          </a:ln>
        </p:spPr>
        <p:txBody>
          <a:bodyPr wrap="square" lIns="0" tIns="0" rIns="0" bIns="0" rtlCol="0"/>
          <a:lstStyle/>
          <a:p>
            <a:endParaRPr/>
          </a:p>
        </p:txBody>
      </p:sp>
      <p:sp>
        <p:nvSpPr>
          <p:cNvPr id="20" name="object 20"/>
          <p:cNvSpPr/>
          <p:nvPr/>
        </p:nvSpPr>
        <p:spPr>
          <a:xfrm>
            <a:off x="1077086" y="4355972"/>
            <a:ext cx="0" cy="350520"/>
          </a:xfrm>
          <a:custGeom>
            <a:avLst/>
            <a:gdLst/>
            <a:ahLst/>
            <a:cxnLst/>
            <a:rect l="l" t="t" r="r" b="b"/>
            <a:pathLst>
              <a:path h="350520">
                <a:moveTo>
                  <a:pt x="0" y="350481"/>
                </a:moveTo>
                <a:lnTo>
                  <a:pt x="0" y="0"/>
                </a:lnTo>
              </a:path>
            </a:pathLst>
          </a:custGeom>
          <a:ln w="101600">
            <a:solidFill>
              <a:srgbClr val="CD9146"/>
            </a:solidFill>
          </a:ln>
        </p:spPr>
        <p:txBody>
          <a:bodyPr wrap="square" lIns="0" tIns="0" rIns="0" bIns="0" rtlCol="0"/>
          <a:lstStyle/>
          <a:p>
            <a:endParaRPr/>
          </a:p>
        </p:txBody>
      </p:sp>
      <p:sp>
        <p:nvSpPr>
          <p:cNvPr id="21" name="object 21"/>
          <p:cNvSpPr/>
          <p:nvPr/>
        </p:nvSpPr>
        <p:spPr>
          <a:xfrm>
            <a:off x="1077086" y="4850512"/>
            <a:ext cx="0" cy="504190"/>
          </a:xfrm>
          <a:custGeom>
            <a:avLst/>
            <a:gdLst/>
            <a:ahLst/>
            <a:cxnLst/>
            <a:rect l="l" t="t" r="r" b="b"/>
            <a:pathLst>
              <a:path h="504189">
                <a:moveTo>
                  <a:pt x="0" y="503999"/>
                </a:moveTo>
                <a:lnTo>
                  <a:pt x="0" y="0"/>
                </a:lnTo>
              </a:path>
            </a:pathLst>
          </a:custGeom>
          <a:ln w="101600">
            <a:solidFill>
              <a:srgbClr val="CD9146"/>
            </a:solidFill>
          </a:ln>
        </p:spPr>
        <p:txBody>
          <a:bodyPr wrap="square" lIns="0" tIns="0" rIns="0" bIns="0" rtlCol="0"/>
          <a:lstStyle/>
          <a:p>
            <a:endParaRPr/>
          </a:p>
        </p:txBody>
      </p:sp>
      <p:sp>
        <p:nvSpPr>
          <p:cNvPr id="22" name="object 22"/>
          <p:cNvSpPr/>
          <p:nvPr/>
        </p:nvSpPr>
        <p:spPr>
          <a:xfrm>
            <a:off x="1077086" y="5466969"/>
            <a:ext cx="0" cy="350520"/>
          </a:xfrm>
          <a:custGeom>
            <a:avLst/>
            <a:gdLst/>
            <a:ahLst/>
            <a:cxnLst/>
            <a:rect l="l" t="t" r="r" b="b"/>
            <a:pathLst>
              <a:path h="350520">
                <a:moveTo>
                  <a:pt x="0" y="350481"/>
                </a:moveTo>
                <a:lnTo>
                  <a:pt x="0" y="0"/>
                </a:lnTo>
              </a:path>
            </a:pathLst>
          </a:custGeom>
          <a:ln w="101600">
            <a:solidFill>
              <a:srgbClr val="CD9146"/>
            </a:solidFill>
          </a:ln>
        </p:spPr>
        <p:txBody>
          <a:bodyPr wrap="square" lIns="0" tIns="0" rIns="0" bIns="0" rtlCol="0"/>
          <a:lstStyle/>
          <a:p>
            <a:endParaRPr/>
          </a:p>
        </p:txBody>
      </p:sp>
      <p:sp>
        <p:nvSpPr>
          <p:cNvPr id="24" name="object 24"/>
          <p:cNvSpPr txBox="1"/>
          <p:nvPr/>
        </p:nvSpPr>
        <p:spPr>
          <a:xfrm>
            <a:off x="6690355" y="6025762"/>
            <a:ext cx="31877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FFFFFF"/>
                </a:solidFill>
                <a:latin typeface="Arial Black"/>
                <a:cs typeface="Arial Black"/>
              </a:rPr>
              <a:t>S</a:t>
            </a:r>
            <a:endParaRPr sz="3200">
              <a:latin typeface="Arial Black"/>
              <a:cs typeface="Arial Black"/>
            </a:endParaRPr>
          </a:p>
        </p:txBody>
      </p:sp>
      <p:sp>
        <p:nvSpPr>
          <p:cNvPr id="25" name="object 25"/>
          <p:cNvSpPr txBox="1"/>
          <p:nvPr/>
        </p:nvSpPr>
        <p:spPr>
          <a:xfrm>
            <a:off x="5034377" y="6039532"/>
            <a:ext cx="131064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2D3334"/>
                </a:solidFill>
                <a:latin typeface="Arial Black"/>
                <a:cs typeface="Arial Black"/>
              </a:rPr>
              <a:t>P</a:t>
            </a:r>
            <a:r>
              <a:rPr sz="3200" spc="-50" dirty="0">
                <a:solidFill>
                  <a:srgbClr val="2D3334"/>
                </a:solidFill>
                <a:latin typeface="Arial Black"/>
                <a:cs typeface="Arial Black"/>
              </a:rPr>
              <a:t> </a:t>
            </a:r>
            <a:r>
              <a:rPr sz="3200" spc="-5" dirty="0">
                <a:solidFill>
                  <a:srgbClr val="2D3334"/>
                </a:solidFill>
                <a:latin typeface="Arial Black"/>
                <a:cs typeface="Arial Black"/>
              </a:rPr>
              <a:t>A</a:t>
            </a:r>
            <a:r>
              <a:rPr sz="3200" spc="-55" dirty="0">
                <a:solidFill>
                  <a:srgbClr val="2D3334"/>
                </a:solidFill>
                <a:latin typeface="Arial Black"/>
                <a:cs typeface="Arial Black"/>
              </a:rPr>
              <a:t> </a:t>
            </a:r>
            <a:r>
              <a:rPr sz="3200" spc="-5" dirty="0">
                <a:solidFill>
                  <a:srgbClr val="2D3334"/>
                </a:solidFill>
                <a:latin typeface="Arial Black"/>
                <a:cs typeface="Arial Black"/>
              </a:rPr>
              <a:t>W</a:t>
            </a:r>
            <a:endParaRPr sz="3200">
              <a:latin typeface="Arial Black"/>
              <a:cs typeface="Arial Black"/>
            </a:endParaRPr>
          </a:p>
        </p:txBody>
      </p:sp>
      <p:sp>
        <p:nvSpPr>
          <p:cNvPr id="26" name="object 26"/>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11</a:t>
            </a:fld>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62067" y="244907"/>
            <a:ext cx="4904105" cy="1004569"/>
          </a:xfrm>
          <a:prstGeom prst="rect">
            <a:avLst/>
          </a:prstGeom>
        </p:spPr>
        <p:txBody>
          <a:bodyPr vert="horz" wrap="square" lIns="0" tIns="57150" rIns="0" bIns="0" rtlCol="0">
            <a:spAutoFit/>
          </a:bodyPr>
          <a:lstStyle/>
          <a:p>
            <a:pPr marR="27940" algn="ctr">
              <a:lnSpc>
                <a:spcPct val="100000"/>
              </a:lnSpc>
              <a:spcBef>
                <a:spcPts val="450"/>
              </a:spcBef>
            </a:pPr>
            <a:r>
              <a:rPr spc="-5" dirty="0"/>
              <a:t>Module</a:t>
            </a:r>
            <a:r>
              <a:rPr spc="-40" dirty="0"/>
              <a:t> </a:t>
            </a:r>
            <a:r>
              <a:rPr spc="-5" dirty="0"/>
              <a:t>19:</a:t>
            </a:r>
            <a:r>
              <a:rPr spc="-45" dirty="0"/>
              <a:t> </a:t>
            </a:r>
            <a:r>
              <a:rPr spc="-5" dirty="0"/>
              <a:t>Fractures</a:t>
            </a:r>
          </a:p>
          <a:p>
            <a:pPr algn="ctr">
              <a:lnSpc>
                <a:spcPct val="100000"/>
              </a:lnSpc>
              <a:spcBef>
                <a:spcPts val="635"/>
              </a:spcBef>
            </a:pPr>
            <a:r>
              <a:rPr sz="3600" dirty="0">
                <a:solidFill>
                  <a:srgbClr val="BB8542"/>
                </a:solidFill>
              </a:rPr>
              <a:t>MALLEABLE</a:t>
            </a:r>
            <a:r>
              <a:rPr sz="3600" spc="-90" dirty="0">
                <a:solidFill>
                  <a:srgbClr val="BB8542"/>
                </a:solidFill>
              </a:rPr>
              <a:t> </a:t>
            </a:r>
            <a:r>
              <a:rPr sz="3600" dirty="0">
                <a:solidFill>
                  <a:srgbClr val="000000"/>
                </a:solidFill>
              </a:rPr>
              <a:t>SPLINTS</a:t>
            </a:r>
            <a:endParaRPr sz="36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p:nvPr/>
        </p:nvSpPr>
        <p:spPr>
          <a:xfrm>
            <a:off x="6489953"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5" name="object 5"/>
          <p:cNvSpPr txBox="1"/>
          <p:nvPr/>
        </p:nvSpPr>
        <p:spPr>
          <a:xfrm>
            <a:off x="7179321" y="1581835"/>
            <a:ext cx="3100070" cy="1397000"/>
          </a:xfrm>
          <a:prstGeom prst="rect">
            <a:avLst/>
          </a:prstGeom>
        </p:spPr>
        <p:txBody>
          <a:bodyPr vert="horz" wrap="square" lIns="0" tIns="12700" rIns="0" bIns="0" rtlCol="0">
            <a:spAutoFit/>
          </a:bodyPr>
          <a:lstStyle/>
          <a:p>
            <a:pPr marL="12700" marR="5080" indent="-635">
              <a:lnSpc>
                <a:spcPct val="100000"/>
              </a:lnSpc>
              <a:spcBef>
                <a:spcPts val="100"/>
              </a:spcBef>
            </a:pPr>
            <a:r>
              <a:rPr sz="1800" spc="-5" dirty="0">
                <a:latin typeface="Arial MT"/>
                <a:cs typeface="Arial MT"/>
              </a:rPr>
              <a:t>They </a:t>
            </a:r>
            <a:r>
              <a:rPr sz="1800" dirty="0">
                <a:latin typeface="Arial MT"/>
                <a:cs typeface="Arial MT"/>
              </a:rPr>
              <a:t>can be </a:t>
            </a:r>
            <a:r>
              <a:rPr sz="1800" b="1" spc="-5" dirty="0">
                <a:latin typeface="Arial"/>
                <a:cs typeface="Arial"/>
              </a:rPr>
              <a:t>contoured </a:t>
            </a:r>
            <a:r>
              <a:rPr sz="1800" spc="-5" dirty="0">
                <a:latin typeface="Arial MT"/>
                <a:cs typeface="Arial MT"/>
              </a:rPr>
              <a:t>to the </a:t>
            </a:r>
            <a:r>
              <a:rPr sz="1800" spc="-490" dirty="0">
                <a:latin typeface="Arial MT"/>
                <a:cs typeface="Arial MT"/>
              </a:rPr>
              <a:t> </a:t>
            </a:r>
            <a:r>
              <a:rPr sz="1800" dirty="0">
                <a:latin typeface="Arial MT"/>
                <a:cs typeface="Arial MT"/>
              </a:rPr>
              <a:t>area of injury and </a:t>
            </a:r>
            <a:r>
              <a:rPr sz="1800" b="1" spc="-5" dirty="0">
                <a:latin typeface="Arial"/>
                <a:cs typeface="Arial"/>
              </a:rPr>
              <a:t>molded </a:t>
            </a:r>
            <a:r>
              <a:rPr sz="1800" b="1" dirty="0">
                <a:latin typeface="Arial"/>
                <a:cs typeface="Arial"/>
              </a:rPr>
              <a:t> </a:t>
            </a:r>
            <a:r>
              <a:rPr sz="1800" dirty="0">
                <a:latin typeface="Arial MT"/>
                <a:cs typeface="Arial MT"/>
              </a:rPr>
              <a:t>around</a:t>
            </a:r>
            <a:r>
              <a:rPr sz="1800" spc="-15" dirty="0">
                <a:latin typeface="Arial MT"/>
                <a:cs typeface="Arial MT"/>
              </a:rPr>
              <a:t> </a:t>
            </a:r>
            <a:r>
              <a:rPr sz="1800" spc="-5" dirty="0">
                <a:latin typeface="Arial MT"/>
                <a:cs typeface="Arial MT"/>
              </a:rPr>
              <a:t>joints</a:t>
            </a:r>
            <a:r>
              <a:rPr sz="1800" spc="-15" dirty="0">
                <a:latin typeface="Arial MT"/>
                <a:cs typeface="Arial MT"/>
              </a:rPr>
              <a:t> </a:t>
            </a:r>
            <a:r>
              <a:rPr sz="1800" dirty="0">
                <a:latin typeface="Arial MT"/>
                <a:cs typeface="Arial MT"/>
              </a:rPr>
              <a:t>at</a:t>
            </a:r>
            <a:r>
              <a:rPr sz="1800" spc="-10" dirty="0">
                <a:latin typeface="Arial MT"/>
                <a:cs typeface="Arial MT"/>
              </a:rPr>
              <a:t> </a:t>
            </a:r>
            <a:r>
              <a:rPr sz="1800" dirty="0">
                <a:latin typeface="Arial MT"/>
                <a:cs typeface="Arial MT"/>
              </a:rPr>
              <a:t>angles</a:t>
            </a:r>
            <a:endParaRPr sz="1800">
              <a:latin typeface="Arial MT"/>
              <a:cs typeface="Arial MT"/>
            </a:endParaRPr>
          </a:p>
          <a:p>
            <a:pPr marL="12700">
              <a:lnSpc>
                <a:spcPct val="100000"/>
              </a:lnSpc>
            </a:pPr>
            <a:r>
              <a:rPr sz="1800" spc="-5" dirty="0">
                <a:latin typeface="Arial MT"/>
                <a:cs typeface="Arial MT"/>
              </a:rPr>
              <a:t>using</a:t>
            </a:r>
            <a:r>
              <a:rPr sz="1800" spc="-30" dirty="0">
                <a:latin typeface="Arial MT"/>
                <a:cs typeface="Arial MT"/>
              </a:rPr>
              <a:t> </a:t>
            </a:r>
            <a:r>
              <a:rPr sz="1800" spc="-5" dirty="0">
                <a:latin typeface="Arial MT"/>
                <a:cs typeface="Arial MT"/>
              </a:rPr>
              <a:t>casualty’s</a:t>
            </a:r>
            <a:endParaRPr sz="1800">
              <a:latin typeface="Arial MT"/>
              <a:cs typeface="Arial MT"/>
            </a:endParaRPr>
          </a:p>
          <a:p>
            <a:pPr marL="12700">
              <a:lnSpc>
                <a:spcPct val="100000"/>
              </a:lnSpc>
            </a:pPr>
            <a:r>
              <a:rPr sz="1800" b="1" spc="-5" dirty="0">
                <a:latin typeface="Arial"/>
                <a:cs typeface="Arial"/>
              </a:rPr>
              <a:t>unaffected</a:t>
            </a:r>
            <a:r>
              <a:rPr sz="1800" b="1" spc="-30" dirty="0">
                <a:latin typeface="Arial"/>
                <a:cs typeface="Arial"/>
              </a:rPr>
              <a:t> </a:t>
            </a:r>
            <a:r>
              <a:rPr sz="1800" b="1" spc="-5" dirty="0">
                <a:latin typeface="Arial"/>
                <a:cs typeface="Arial"/>
              </a:rPr>
              <a:t>limb</a:t>
            </a:r>
            <a:endParaRPr sz="1800">
              <a:latin typeface="Arial"/>
              <a:cs typeface="Arial"/>
            </a:endParaRPr>
          </a:p>
        </p:txBody>
      </p:sp>
      <p:sp>
        <p:nvSpPr>
          <p:cNvPr id="6" name="object 6"/>
          <p:cNvSpPr txBox="1"/>
          <p:nvPr/>
        </p:nvSpPr>
        <p:spPr>
          <a:xfrm>
            <a:off x="1135594" y="4588154"/>
            <a:ext cx="1905000" cy="567690"/>
          </a:xfrm>
          <a:prstGeom prst="rect">
            <a:avLst/>
          </a:prstGeom>
        </p:spPr>
        <p:txBody>
          <a:bodyPr vert="horz" wrap="square" lIns="0" tIns="26670" rIns="0" bIns="0" rtlCol="0">
            <a:spAutoFit/>
          </a:bodyPr>
          <a:lstStyle/>
          <a:p>
            <a:pPr marL="12700" marR="5080" indent="189865">
              <a:lnSpc>
                <a:spcPts val="2110"/>
              </a:lnSpc>
              <a:spcBef>
                <a:spcPts val="210"/>
              </a:spcBef>
            </a:pPr>
            <a:r>
              <a:rPr sz="1800" b="1" spc="-5" dirty="0">
                <a:latin typeface="Arial"/>
                <a:cs typeface="Arial"/>
              </a:rPr>
              <a:t>Foam-padded </a:t>
            </a:r>
            <a:r>
              <a:rPr sz="1800" b="1" dirty="0">
                <a:latin typeface="Arial"/>
                <a:cs typeface="Arial"/>
              </a:rPr>
              <a:t> </a:t>
            </a:r>
            <a:r>
              <a:rPr sz="1800" b="1" spc="-5" dirty="0">
                <a:latin typeface="Arial"/>
                <a:cs typeface="Arial"/>
              </a:rPr>
              <a:t>aluminum</a:t>
            </a:r>
            <a:r>
              <a:rPr sz="1800" b="1" spc="-60" dirty="0">
                <a:latin typeface="Arial"/>
                <a:cs typeface="Arial"/>
              </a:rPr>
              <a:t> </a:t>
            </a:r>
            <a:r>
              <a:rPr sz="1800" b="1" spc="-5" dirty="0">
                <a:latin typeface="Arial"/>
                <a:cs typeface="Arial"/>
              </a:rPr>
              <a:t>splints</a:t>
            </a:r>
            <a:endParaRPr sz="1800">
              <a:latin typeface="Arial"/>
              <a:cs typeface="Arial"/>
            </a:endParaRPr>
          </a:p>
        </p:txBody>
      </p:sp>
      <p:sp>
        <p:nvSpPr>
          <p:cNvPr id="7" name="object 7"/>
          <p:cNvSpPr txBox="1"/>
          <p:nvPr/>
        </p:nvSpPr>
        <p:spPr>
          <a:xfrm>
            <a:off x="4605056" y="4616729"/>
            <a:ext cx="1270000" cy="567690"/>
          </a:xfrm>
          <a:prstGeom prst="rect">
            <a:avLst/>
          </a:prstGeom>
        </p:spPr>
        <p:txBody>
          <a:bodyPr vert="horz" wrap="square" lIns="0" tIns="26670" rIns="0" bIns="0" rtlCol="0">
            <a:spAutoFit/>
          </a:bodyPr>
          <a:lstStyle/>
          <a:p>
            <a:pPr marL="266065" marR="5080" indent="-254000">
              <a:lnSpc>
                <a:spcPts val="2110"/>
              </a:lnSpc>
              <a:spcBef>
                <a:spcPts val="210"/>
              </a:spcBef>
            </a:pPr>
            <a:r>
              <a:rPr sz="1800" b="1" spc="-5" dirty="0">
                <a:latin typeface="Arial"/>
                <a:cs typeface="Arial"/>
              </a:rPr>
              <a:t>Wire</a:t>
            </a:r>
            <a:r>
              <a:rPr sz="1800" b="1" spc="-75" dirty="0">
                <a:latin typeface="Arial"/>
                <a:cs typeface="Arial"/>
              </a:rPr>
              <a:t> </a:t>
            </a:r>
            <a:r>
              <a:rPr sz="1800" b="1" spc="-5" dirty="0">
                <a:latin typeface="Arial"/>
                <a:cs typeface="Arial"/>
              </a:rPr>
              <a:t>ladder </a:t>
            </a:r>
            <a:r>
              <a:rPr sz="1800" b="1" spc="-484" dirty="0">
                <a:latin typeface="Arial"/>
                <a:cs typeface="Arial"/>
              </a:rPr>
              <a:t> </a:t>
            </a:r>
            <a:r>
              <a:rPr sz="1800" b="1" spc="-5" dirty="0">
                <a:latin typeface="Arial"/>
                <a:cs typeface="Arial"/>
              </a:rPr>
              <a:t>splints</a:t>
            </a:r>
            <a:endParaRPr sz="1800">
              <a:latin typeface="Arial"/>
              <a:cs typeface="Arial"/>
            </a:endParaRPr>
          </a:p>
        </p:txBody>
      </p:sp>
      <p:sp>
        <p:nvSpPr>
          <p:cNvPr id="8" name="object 8"/>
          <p:cNvSpPr txBox="1"/>
          <p:nvPr/>
        </p:nvSpPr>
        <p:spPr>
          <a:xfrm>
            <a:off x="593812" y="1581835"/>
            <a:ext cx="4991735" cy="567690"/>
          </a:xfrm>
          <a:prstGeom prst="rect">
            <a:avLst/>
          </a:prstGeom>
        </p:spPr>
        <p:txBody>
          <a:bodyPr vert="horz" wrap="square" lIns="0" tIns="26670" rIns="0" bIns="0" rtlCol="0">
            <a:spAutoFit/>
          </a:bodyPr>
          <a:lstStyle/>
          <a:p>
            <a:pPr marL="12700" marR="5080">
              <a:lnSpc>
                <a:spcPts val="2110"/>
              </a:lnSpc>
              <a:spcBef>
                <a:spcPts val="210"/>
              </a:spcBef>
            </a:pPr>
            <a:r>
              <a:rPr sz="1800" b="1" spc="-5" dirty="0">
                <a:latin typeface="Arial"/>
                <a:cs typeface="Arial"/>
              </a:rPr>
              <a:t>MALLEABLE SPLINTS </a:t>
            </a:r>
            <a:r>
              <a:rPr sz="1800" dirty="0">
                <a:latin typeface="Arial MT"/>
                <a:cs typeface="Arial MT"/>
              </a:rPr>
              <a:t>gain </a:t>
            </a:r>
            <a:r>
              <a:rPr sz="1800" spc="-5" dirty="0">
                <a:latin typeface="Arial MT"/>
                <a:cs typeface="Arial MT"/>
              </a:rPr>
              <a:t>rigidity </a:t>
            </a:r>
            <a:r>
              <a:rPr sz="1800" dirty="0">
                <a:latin typeface="Arial MT"/>
                <a:cs typeface="Arial MT"/>
              </a:rPr>
              <a:t>by </a:t>
            </a:r>
            <a:r>
              <a:rPr sz="1800" spc="-5" dirty="0">
                <a:latin typeface="Arial MT"/>
                <a:cs typeface="Arial MT"/>
              </a:rPr>
              <a:t>folding </a:t>
            </a:r>
            <a:r>
              <a:rPr sz="1800" dirty="0">
                <a:latin typeface="Arial MT"/>
                <a:cs typeface="Arial MT"/>
              </a:rPr>
              <a:t>or </a:t>
            </a:r>
            <a:r>
              <a:rPr sz="1800" spc="-490" dirty="0">
                <a:latin typeface="Arial MT"/>
                <a:cs typeface="Arial MT"/>
              </a:rPr>
              <a:t> </a:t>
            </a:r>
            <a:r>
              <a:rPr sz="1800" spc="-5" dirty="0">
                <a:latin typeface="Arial MT"/>
                <a:cs typeface="Arial MT"/>
              </a:rPr>
              <a:t>creasing</a:t>
            </a:r>
            <a:r>
              <a:rPr sz="1800" spc="-10" dirty="0">
                <a:latin typeface="Arial MT"/>
                <a:cs typeface="Arial MT"/>
              </a:rPr>
              <a:t> </a:t>
            </a:r>
            <a:r>
              <a:rPr sz="1800" spc="-5" dirty="0">
                <a:latin typeface="Arial MT"/>
                <a:cs typeface="Arial MT"/>
              </a:rPr>
              <a:t>the metal</a:t>
            </a:r>
            <a:r>
              <a:rPr sz="1800" spc="-10" dirty="0">
                <a:latin typeface="Arial MT"/>
                <a:cs typeface="Arial MT"/>
              </a:rPr>
              <a:t> </a:t>
            </a:r>
            <a:r>
              <a:rPr sz="1800" spc="-5" dirty="0">
                <a:latin typeface="Arial MT"/>
                <a:cs typeface="Arial MT"/>
              </a:rPr>
              <a:t>framework</a:t>
            </a:r>
            <a:endParaRPr sz="1800">
              <a:latin typeface="Arial MT"/>
              <a:cs typeface="Arial MT"/>
            </a:endParaRPr>
          </a:p>
        </p:txBody>
      </p:sp>
      <p:sp>
        <p:nvSpPr>
          <p:cNvPr id="9" name="object 9"/>
          <p:cNvSpPr txBox="1"/>
          <p:nvPr/>
        </p:nvSpPr>
        <p:spPr>
          <a:xfrm>
            <a:off x="7179778" y="4092092"/>
            <a:ext cx="4168140" cy="1116330"/>
          </a:xfrm>
          <a:prstGeom prst="rect">
            <a:avLst/>
          </a:prstGeom>
        </p:spPr>
        <p:txBody>
          <a:bodyPr vert="horz" wrap="square" lIns="0" tIns="14604" rIns="0" bIns="0" rtlCol="0">
            <a:spAutoFit/>
          </a:bodyPr>
          <a:lstStyle/>
          <a:p>
            <a:pPr marL="12700" marR="5080">
              <a:lnSpc>
                <a:spcPct val="99200"/>
              </a:lnSpc>
              <a:spcBef>
                <a:spcPts val="114"/>
              </a:spcBef>
            </a:pPr>
            <a:r>
              <a:rPr sz="1800" spc="-5" dirty="0">
                <a:latin typeface="Arial MT"/>
                <a:cs typeface="Arial MT"/>
              </a:rPr>
              <a:t>Good</a:t>
            </a:r>
            <a:r>
              <a:rPr sz="1800" spc="-15" dirty="0">
                <a:latin typeface="Arial MT"/>
                <a:cs typeface="Arial MT"/>
              </a:rPr>
              <a:t> </a:t>
            </a:r>
            <a:r>
              <a:rPr sz="1800" spc="-5" dirty="0">
                <a:latin typeface="Arial MT"/>
                <a:cs typeface="Arial MT"/>
              </a:rPr>
              <a:t>for</a:t>
            </a:r>
            <a:r>
              <a:rPr sz="1800" spc="-10" dirty="0">
                <a:latin typeface="Arial MT"/>
                <a:cs typeface="Arial MT"/>
              </a:rPr>
              <a:t> </a:t>
            </a:r>
            <a:r>
              <a:rPr sz="1800" spc="-5" dirty="0">
                <a:latin typeface="Arial MT"/>
                <a:cs typeface="Arial MT"/>
              </a:rPr>
              <a:t>shorter</a:t>
            </a:r>
            <a:r>
              <a:rPr sz="1800" spc="-15" dirty="0">
                <a:latin typeface="Arial MT"/>
                <a:cs typeface="Arial MT"/>
              </a:rPr>
              <a:t> </a:t>
            </a:r>
            <a:r>
              <a:rPr sz="1800" dirty="0">
                <a:latin typeface="Arial MT"/>
                <a:cs typeface="Arial MT"/>
              </a:rPr>
              <a:t>bones</a:t>
            </a:r>
            <a:r>
              <a:rPr sz="1800" spc="-15" dirty="0">
                <a:latin typeface="Arial MT"/>
                <a:cs typeface="Arial MT"/>
              </a:rPr>
              <a:t> </a:t>
            </a:r>
            <a:r>
              <a:rPr sz="1800" dirty="0">
                <a:latin typeface="Arial MT"/>
                <a:cs typeface="Arial MT"/>
              </a:rPr>
              <a:t>and</a:t>
            </a:r>
            <a:r>
              <a:rPr sz="1800" spc="-20" dirty="0">
                <a:latin typeface="Arial MT"/>
                <a:cs typeface="Arial MT"/>
              </a:rPr>
              <a:t> </a:t>
            </a:r>
            <a:r>
              <a:rPr sz="1800" dirty="0">
                <a:latin typeface="Arial MT"/>
                <a:cs typeface="Arial MT"/>
              </a:rPr>
              <a:t>angled</a:t>
            </a:r>
            <a:r>
              <a:rPr sz="1800" spc="-20" dirty="0">
                <a:latin typeface="Arial MT"/>
                <a:cs typeface="Arial MT"/>
              </a:rPr>
              <a:t> </a:t>
            </a:r>
            <a:r>
              <a:rPr sz="1800" dirty="0">
                <a:latin typeface="Arial MT"/>
                <a:cs typeface="Arial MT"/>
              </a:rPr>
              <a:t>splint </a:t>
            </a:r>
            <a:r>
              <a:rPr sz="1800" spc="-484" dirty="0">
                <a:latin typeface="Arial MT"/>
                <a:cs typeface="Arial MT"/>
              </a:rPr>
              <a:t> </a:t>
            </a:r>
            <a:r>
              <a:rPr sz="1800" spc="-5" dirty="0">
                <a:latin typeface="Arial MT"/>
                <a:cs typeface="Arial MT"/>
              </a:rPr>
              <a:t>positions; multiple </a:t>
            </a:r>
            <a:r>
              <a:rPr sz="1800" dirty="0">
                <a:latin typeface="Arial MT"/>
                <a:cs typeface="Arial MT"/>
              </a:rPr>
              <a:t>malleable </a:t>
            </a:r>
            <a:r>
              <a:rPr sz="1800" spc="-5" dirty="0">
                <a:latin typeface="Arial MT"/>
                <a:cs typeface="Arial MT"/>
              </a:rPr>
              <a:t>splints can </a:t>
            </a:r>
            <a:r>
              <a:rPr sz="1800" dirty="0">
                <a:latin typeface="Arial MT"/>
                <a:cs typeface="Arial MT"/>
              </a:rPr>
              <a:t> be combined </a:t>
            </a:r>
            <a:r>
              <a:rPr sz="1800" spc="-5" dirty="0">
                <a:latin typeface="Arial MT"/>
                <a:cs typeface="Arial MT"/>
              </a:rPr>
              <a:t>to </a:t>
            </a:r>
            <a:r>
              <a:rPr sz="1800" dirty="0">
                <a:latin typeface="Arial MT"/>
                <a:cs typeface="Arial MT"/>
              </a:rPr>
              <a:t>support longer bone </a:t>
            </a:r>
            <a:r>
              <a:rPr sz="1800" spc="5" dirty="0">
                <a:latin typeface="Arial MT"/>
                <a:cs typeface="Arial MT"/>
              </a:rPr>
              <a:t> </a:t>
            </a:r>
            <a:r>
              <a:rPr sz="1800" spc="-5" dirty="0">
                <a:latin typeface="Arial MT"/>
                <a:cs typeface="Arial MT"/>
              </a:rPr>
              <a:t>fractures</a:t>
            </a:r>
            <a:endParaRPr sz="1800">
              <a:latin typeface="Arial MT"/>
              <a:cs typeface="Arial MT"/>
            </a:endParaRPr>
          </a:p>
        </p:txBody>
      </p:sp>
      <p:grpSp>
        <p:nvGrpSpPr>
          <p:cNvPr id="10" name="object 10"/>
          <p:cNvGrpSpPr/>
          <p:nvPr/>
        </p:nvGrpSpPr>
        <p:grpSpPr>
          <a:xfrm>
            <a:off x="126504" y="2004822"/>
            <a:ext cx="7012940" cy="2943860"/>
            <a:chOff x="126504" y="2004822"/>
            <a:chExt cx="7012940" cy="2943860"/>
          </a:xfrm>
        </p:grpSpPr>
        <p:pic>
          <p:nvPicPr>
            <p:cNvPr id="11" name="object 11"/>
            <p:cNvPicPr/>
            <p:nvPr/>
          </p:nvPicPr>
          <p:blipFill>
            <a:blip r:embed="rId4" cstate="print"/>
            <a:stretch>
              <a:fillRect/>
            </a:stretch>
          </p:blipFill>
          <p:spPr>
            <a:xfrm>
              <a:off x="3212604" y="2004822"/>
              <a:ext cx="3926572" cy="2943605"/>
            </a:xfrm>
            <a:prstGeom prst="rect">
              <a:avLst/>
            </a:prstGeom>
          </p:spPr>
        </p:pic>
        <p:pic>
          <p:nvPicPr>
            <p:cNvPr id="12" name="object 12"/>
            <p:cNvPicPr/>
            <p:nvPr/>
          </p:nvPicPr>
          <p:blipFill>
            <a:blip r:embed="rId5" cstate="print"/>
            <a:stretch>
              <a:fillRect/>
            </a:stretch>
          </p:blipFill>
          <p:spPr>
            <a:xfrm>
              <a:off x="3406902" y="2199131"/>
              <a:ext cx="3339845" cy="2356865"/>
            </a:xfrm>
            <a:prstGeom prst="rect">
              <a:avLst/>
            </a:prstGeom>
          </p:spPr>
        </p:pic>
        <p:pic>
          <p:nvPicPr>
            <p:cNvPr id="13" name="object 13"/>
            <p:cNvPicPr/>
            <p:nvPr/>
          </p:nvPicPr>
          <p:blipFill>
            <a:blip r:embed="rId6" cstate="print"/>
            <a:stretch>
              <a:fillRect/>
            </a:stretch>
          </p:blipFill>
          <p:spPr>
            <a:xfrm>
              <a:off x="126504" y="2202954"/>
              <a:ext cx="3696436" cy="2547352"/>
            </a:xfrm>
            <a:prstGeom prst="rect">
              <a:avLst/>
            </a:prstGeom>
          </p:spPr>
        </p:pic>
        <p:pic>
          <p:nvPicPr>
            <p:cNvPr id="14" name="object 14"/>
            <p:cNvPicPr/>
            <p:nvPr/>
          </p:nvPicPr>
          <p:blipFill>
            <a:blip r:embed="rId7" cstate="print"/>
            <a:stretch>
              <a:fillRect/>
            </a:stretch>
          </p:blipFill>
          <p:spPr>
            <a:xfrm>
              <a:off x="320802" y="2397252"/>
              <a:ext cx="3109709" cy="1960625"/>
            </a:xfrm>
            <a:prstGeom prst="rect">
              <a:avLst/>
            </a:prstGeom>
          </p:spPr>
        </p:pic>
      </p:grpSp>
      <p:grpSp>
        <p:nvGrpSpPr>
          <p:cNvPr id="15" name="object 15"/>
          <p:cNvGrpSpPr/>
          <p:nvPr/>
        </p:nvGrpSpPr>
        <p:grpSpPr>
          <a:xfrm>
            <a:off x="8345436" y="864869"/>
            <a:ext cx="3537585" cy="3843654"/>
            <a:chOff x="8345436" y="864869"/>
            <a:chExt cx="3537585" cy="3843654"/>
          </a:xfrm>
        </p:grpSpPr>
        <p:pic>
          <p:nvPicPr>
            <p:cNvPr id="16" name="object 16"/>
            <p:cNvPicPr/>
            <p:nvPr/>
          </p:nvPicPr>
          <p:blipFill>
            <a:blip r:embed="rId8" cstate="print"/>
            <a:stretch>
              <a:fillRect/>
            </a:stretch>
          </p:blipFill>
          <p:spPr>
            <a:xfrm>
              <a:off x="8345436" y="864869"/>
              <a:ext cx="3537191" cy="3843527"/>
            </a:xfrm>
            <a:prstGeom prst="rect">
              <a:avLst/>
            </a:prstGeom>
          </p:spPr>
        </p:pic>
        <p:pic>
          <p:nvPicPr>
            <p:cNvPr id="17" name="object 17"/>
            <p:cNvPicPr/>
            <p:nvPr/>
          </p:nvPicPr>
          <p:blipFill>
            <a:blip r:embed="rId9" cstate="print"/>
            <a:stretch>
              <a:fillRect/>
            </a:stretch>
          </p:blipFill>
          <p:spPr>
            <a:xfrm>
              <a:off x="8540114" y="1059141"/>
              <a:ext cx="2950597" cy="3257029"/>
            </a:xfrm>
            <a:prstGeom prst="rect">
              <a:avLst/>
            </a:prstGeom>
          </p:spPr>
        </p:pic>
      </p:grpSp>
      <p:grpSp>
        <p:nvGrpSpPr>
          <p:cNvPr id="18" name="object 18"/>
          <p:cNvGrpSpPr/>
          <p:nvPr/>
        </p:nvGrpSpPr>
        <p:grpSpPr>
          <a:xfrm>
            <a:off x="7276363" y="5041391"/>
            <a:ext cx="4607560" cy="1499235"/>
            <a:chOff x="7276363" y="5041391"/>
            <a:chExt cx="4607560" cy="1499235"/>
          </a:xfrm>
        </p:grpSpPr>
        <p:pic>
          <p:nvPicPr>
            <p:cNvPr id="19" name="object 19"/>
            <p:cNvPicPr/>
            <p:nvPr/>
          </p:nvPicPr>
          <p:blipFill>
            <a:blip r:embed="rId10" cstate="print"/>
            <a:stretch>
              <a:fillRect/>
            </a:stretch>
          </p:blipFill>
          <p:spPr>
            <a:xfrm>
              <a:off x="7276363" y="5041391"/>
              <a:ext cx="4607026" cy="1498853"/>
            </a:xfrm>
            <a:prstGeom prst="rect">
              <a:avLst/>
            </a:prstGeom>
          </p:spPr>
        </p:pic>
        <p:pic>
          <p:nvPicPr>
            <p:cNvPr id="20" name="object 20"/>
            <p:cNvPicPr/>
            <p:nvPr/>
          </p:nvPicPr>
          <p:blipFill>
            <a:blip r:embed="rId11" cstate="print"/>
            <a:stretch>
              <a:fillRect/>
            </a:stretch>
          </p:blipFill>
          <p:spPr>
            <a:xfrm>
              <a:off x="7470648" y="5235702"/>
              <a:ext cx="4020311" cy="912113"/>
            </a:xfrm>
            <a:prstGeom prst="rect">
              <a:avLst/>
            </a:prstGeom>
          </p:spPr>
        </p:pic>
      </p:grpSp>
      <p:grpSp>
        <p:nvGrpSpPr>
          <p:cNvPr id="21" name="object 21"/>
          <p:cNvGrpSpPr/>
          <p:nvPr/>
        </p:nvGrpSpPr>
        <p:grpSpPr>
          <a:xfrm>
            <a:off x="688086" y="5279133"/>
            <a:ext cx="4455160" cy="739140"/>
            <a:chOff x="688086" y="5279133"/>
            <a:chExt cx="4455160" cy="739140"/>
          </a:xfrm>
        </p:grpSpPr>
        <p:sp>
          <p:nvSpPr>
            <p:cNvPr id="22" name="object 22"/>
            <p:cNvSpPr/>
            <p:nvPr/>
          </p:nvSpPr>
          <p:spPr>
            <a:xfrm>
              <a:off x="697611" y="5288658"/>
              <a:ext cx="4436110" cy="720090"/>
            </a:xfrm>
            <a:custGeom>
              <a:avLst/>
              <a:gdLst/>
              <a:ahLst/>
              <a:cxnLst/>
              <a:rect l="l" t="t" r="r" b="b"/>
              <a:pathLst>
                <a:path w="4436110" h="720089">
                  <a:moveTo>
                    <a:pt x="4401604" y="0"/>
                  </a:moveTo>
                  <a:lnTo>
                    <a:pt x="33997" y="0"/>
                  </a:lnTo>
                  <a:lnTo>
                    <a:pt x="20761" y="2672"/>
                  </a:lnTo>
                  <a:lnTo>
                    <a:pt x="9955" y="9959"/>
                  </a:lnTo>
                  <a:lnTo>
                    <a:pt x="2670" y="20766"/>
                  </a:lnTo>
                  <a:lnTo>
                    <a:pt x="0" y="33997"/>
                  </a:lnTo>
                  <a:lnTo>
                    <a:pt x="0" y="686092"/>
                  </a:lnTo>
                  <a:lnTo>
                    <a:pt x="2670" y="699328"/>
                  </a:lnTo>
                  <a:lnTo>
                    <a:pt x="9955" y="710134"/>
                  </a:lnTo>
                  <a:lnTo>
                    <a:pt x="20761" y="717419"/>
                  </a:lnTo>
                  <a:lnTo>
                    <a:pt x="33997" y="720090"/>
                  </a:lnTo>
                  <a:lnTo>
                    <a:pt x="4401604" y="720090"/>
                  </a:lnTo>
                  <a:lnTo>
                    <a:pt x="4414840" y="717419"/>
                  </a:lnTo>
                  <a:lnTo>
                    <a:pt x="4425646" y="710134"/>
                  </a:lnTo>
                  <a:lnTo>
                    <a:pt x="4432931" y="699328"/>
                  </a:lnTo>
                  <a:lnTo>
                    <a:pt x="4435602" y="686092"/>
                  </a:lnTo>
                  <a:lnTo>
                    <a:pt x="4435602" y="33997"/>
                  </a:lnTo>
                  <a:lnTo>
                    <a:pt x="4432931" y="20766"/>
                  </a:lnTo>
                  <a:lnTo>
                    <a:pt x="4425646" y="9959"/>
                  </a:lnTo>
                  <a:lnTo>
                    <a:pt x="4414840" y="2672"/>
                  </a:lnTo>
                  <a:lnTo>
                    <a:pt x="4401604" y="0"/>
                  </a:lnTo>
                  <a:close/>
                </a:path>
              </a:pathLst>
            </a:custGeom>
            <a:solidFill>
              <a:srgbClr val="FFF4D2"/>
            </a:solidFill>
          </p:spPr>
          <p:txBody>
            <a:bodyPr wrap="square" lIns="0" tIns="0" rIns="0" bIns="0" rtlCol="0"/>
            <a:lstStyle/>
            <a:p>
              <a:endParaRPr/>
            </a:p>
          </p:txBody>
        </p:sp>
        <p:sp>
          <p:nvSpPr>
            <p:cNvPr id="23" name="object 23"/>
            <p:cNvSpPr/>
            <p:nvPr/>
          </p:nvSpPr>
          <p:spPr>
            <a:xfrm>
              <a:off x="697611" y="5288658"/>
              <a:ext cx="4436110" cy="720090"/>
            </a:xfrm>
            <a:custGeom>
              <a:avLst/>
              <a:gdLst/>
              <a:ahLst/>
              <a:cxnLst/>
              <a:rect l="l" t="t" r="r" b="b"/>
              <a:pathLst>
                <a:path w="4436110" h="720089">
                  <a:moveTo>
                    <a:pt x="0" y="33997"/>
                  </a:moveTo>
                  <a:lnTo>
                    <a:pt x="2670" y="20766"/>
                  </a:lnTo>
                  <a:lnTo>
                    <a:pt x="9955" y="9959"/>
                  </a:lnTo>
                  <a:lnTo>
                    <a:pt x="20761" y="2672"/>
                  </a:lnTo>
                  <a:lnTo>
                    <a:pt x="33997" y="0"/>
                  </a:lnTo>
                  <a:lnTo>
                    <a:pt x="4401604" y="0"/>
                  </a:lnTo>
                  <a:lnTo>
                    <a:pt x="4414840" y="2672"/>
                  </a:lnTo>
                  <a:lnTo>
                    <a:pt x="4425646" y="9959"/>
                  </a:lnTo>
                  <a:lnTo>
                    <a:pt x="4432931" y="20766"/>
                  </a:lnTo>
                  <a:lnTo>
                    <a:pt x="4435602" y="33997"/>
                  </a:lnTo>
                  <a:lnTo>
                    <a:pt x="4435602" y="686092"/>
                  </a:lnTo>
                  <a:lnTo>
                    <a:pt x="4432931" y="699328"/>
                  </a:lnTo>
                  <a:lnTo>
                    <a:pt x="4425646" y="710134"/>
                  </a:lnTo>
                  <a:lnTo>
                    <a:pt x="4414840" y="717419"/>
                  </a:lnTo>
                  <a:lnTo>
                    <a:pt x="4401604" y="720090"/>
                  </a:lnTo>
                  <a:lnTo>
                    <a:pt x="33997" y="720090"/>
                  </a:lnTo>
                  <a:lnTo>
                    <a:pt x="20761" y="717419"/>
                  </a:lnTo>
                  <a:lnTo>
                    <a:pt x="9955" y="710134"/>
                  </a:lnTo>
                  <a:lnTo>
                    <a:pt x="2670" y="699328"/>
                  </a:lnTo>
                  <a:lnTo>
                    <a:pt x="0" y="686092"/>
                  </a:lnTo>
                  <a:lnTo>
                    <a:pt x="0" y="33997"/>
                  </a:lnTo>
                  <a:close/>
                </a:path>
              </a:pathLst>
            </a:custGeom>
            <a:ln w="19050">
              <a:solidFill>
                <a:srgbClr val="CD9146"/>
              </a:solidFill>
            </a:ln>
          </p:spPr>
          <p:txBody>
            <a:bodyPr wrap="square" lIns="0" tIns="0" rIns="0" bIns="0" rtlCol="0"/>
            <a:lstStyle/>
            <a:p>
              <a:endParaRPr/>
            </a:p>
          </p:txBody>
        </p:sp>
      </p:grpSp>
      <p:sp>
        <p:nvSpPr>
          <p:cNvPr id="24" name="object 24"/>
          <p:cNvSpPr txBox="1"/>
          <p:nvPr/>
        </p:nvSpPr>
        <p:spPr>
          <a:xfrm>
            <a:off x="1435370" y="5376637"/>
            <a:ext cx="3496945" cy="508000"/>
          </a:xfrm>
          <a:prstGeom prst="rect">
            <a:avLst/>
          </a:prstGeom>
        </p:spPr>
        <p:txBody>
          <a:bodyPr vert="horz" wrap="square" lIns="0" tIns="24765" rIns="0" bIns="0" rtlCol="0">
            <a:spAutoFit/>
          </a:bodyPr>
          <a:lstStyle/>
          <a:p>
            <a:pPr marL="12700" marR="5080">
              <a:lnSpc>
                <a:spcPts val="1880"/>
              </a:lnSpc>
              <a:spcBef>
                <a:spcPts val="195"/>
              </a:spcBef>
            </a:pPr>
            <a:r>
              <a:rPr sz="1600" spc="-5" dirty="0">
                <a:latin typeface="Arial MT"/>
                <a:cs typeface="Arial MT"/>
              </a:rPr>
              <a:t>It</a:t>
            </a:r>
            <a:r>
              <a:rPr sz="1600" spc="15" dirty="0">
                <a:latin typeface="Arial MT"/>
                <a:cs typeface="Arial MT"/>
              </a:rPr>
              <a:t> </a:t>
            </a:r>
            <a:r>
              <a:rPr sz="1600" spc="-5" dirty="0">
                <a:latin typeface="Arial MT"/>
                <a:cs typeface="Arial MT"/>
              </a:rPr>
              <a:t>is</a:t>
            </a:r>
            <a:r>
              <a:rPr sz="1600" dirty="0">
                <a:latin typeface="Arial MT"/>
                <a:cs typeface="Arial MT"/>
              </a:rPr>
              <a:t> </a:t>
            </a:r>
            <a:r>
              <a:rPr sz="1600" spc="-5" dirty="0">
                <a:latin typeface="Arial MT"/>
                <a:cs typeface="Arial MT"/>
              </a:rPr>
              <a:t>important</a:t>
            </a:r>
            <a:r>
              <a:rPr sz="1600" spc="15" dirty="0">
                <a:latin typeface="Arial MT"/>
                <a:cs typeface="Arial MT"/>
              </a:rPr>
              <a:t> </a:t>
            </a:r>
            <a:r>
              <a:rPr sz="1600" spc="-5" dirty="0">
                <a:latin typeface="Arial MT"/>
                <a:cs typeface="Arial MT"/>
              </a:rPr>
              <a:t>to</a:t>
            </a:r>
            <a:r>
              <a:rPr sz="1600" spc="5" dirty="0">
                <a:latin typeface="Arial MT"/>
                <a:cs typeface="Arial MT"/>
              </a:rPr>
              <a:t> </a:t>
            </a:r>
            <a:r>
              <a:rPr sz="1600" spc="-5" dirty="0">
                <a:latin typeface="Arial MT"/>
                <a:cs typeface="Arial MT"/>
              </a:rPr>
              <a:t>practice with the</a:t>
            </a:r>
            <a:r>
              <a:rPr sz="1600" spc="5" dirty="0">
                <a:latin typeface="Arial MT"/>
                <a:cs typeface="Arial MT"/>
              </a:rPr>
              <a:t> </a:t>
            </a:r>
            <a:r>
              <a:rPr sz="1600" spc="-5" dirty="0">
                <a:latin typeface="Arial MT"/>
                <a:cs typeface="Arial MT"/>
              </a:rPr>
              <a:t>most </a:t>
            </a:r>
            <a:r>
              <a:rPr sz="1600" spc="-430" dirty="0">
                <a:latin typeface="Arial MT"/>
                <a:cs typeface="Arial MT"/>
              </a:rPr>
              <a:t> </a:t>
            </a:r>
            <a:r>
              <a:rPr sz="1600" spc="-5" dirty="0">
                <a:latin typeface="Arial MT"/>
                <a:cs typeface="Arial MT"/>
              </a:rPr>
              <a:t>common</a:t>
            </a:r>
            <a:r>
              <a:rPr sz="1600" dirty="0">
                <a:latin typeface="Arial MT"/>
                <a:cs typeface="Arial MT"/>
              </a:rPr>
              <a:t> </a:t>
            </a:r>
            <a:r>
              <a:rPr sz="1600" spc="-5" dirty="0">
                <a:latin typeface="Arial MT"/>
                <a:cs typeface="Arial MT"/>
              </a:rPr>
              <a:t>splints</a:t>
            </a:r>
            <a:r>
              <a:rPr sz="1600" spc="-10" dirty="0">
                <a:latin typeface="Arial MT"/>
                <a:cs typeface="Arial MT"/>
              </a:rPr>
              <a:t> </a:t>
            </a:r>
            <a:r>
              <a:rPr sz="1600" spc="-5" dirty="0">
                <a:latin typeface="Arial MT"/>
                <a:cs typeface="Arial MT"/>
              </a:rPr>
              <a:t>prior</a:t>
            </a:r>
            <a:r>
              <a:rPr sz="1600" dirty="0">
                <a:latin typeface="Arial MT"/>
                <a:cs typeface="Arial MT"/>
              </a:rPr>
              <a:t> </a:t>
            </a:r>
            <a:r>
              <a:rPr sz="1600" spc="-5" dirty="0">
                <a:latin typeface="Arial MT"/>
                <a:cs typeface="Arial MT"/>
              </a:rPr>
              <a:t>to</a:t>
            </a:r>
            <a:r>
              <a:rPr sz="1600" spc="5" dirty="0">
                <a:latin typeface="Arial MT"/>
                <a:cs typeface="Arial MT"/>
              </a:rPr>
              <a:t> </a:t>
            </a:r>
            <a:r>
              <a:rPr sz="1600" spc="-5" dirty="0">
                <a:latin typeface="Arial MT"/>
                <a:cs typeface="Arial MT"/>
              </a:rPr>
              <a:t>deployment</a:t>
            </a:r>
            <a:endParaRPr sz="1600">
              <a:latin typeface="Arial MT"/>
              <a:cs typeface="Arial MT"/>
            </a:endParaRPr>
          </a:p>
        </p:txBody>
      </p:sp>
      <p:pic>
        <p:nvPicPr>
          <p:cNvPr id="25" name="object 25"/>
          <p:cNvPicPr/>
          <p:nvPr/>
        </p:nvPicPr>
        <p:blipFill>
          <a:blip r:embed="rId12" cstate="print"/>
          <a:stretch>
            <a:fillRect/>
          </a:stretch>
        </p:blipFill>
        <p:spPr>
          <a:xfrm>
            <a:off x="817625" y="5410961"/>
            <a:ext cx="548639" cy="457199"/>
          </a:xfrm>
          <a:prstGeom prst="rect">
            <a:avLst/>
          </a:prstGeom>
        </p:spPr>
      </p:pic>
      <p:sp>
        <p:nvSpPr>
          <p:cNvPr id="27" name="object 27"/>
          <p:cNvSpPr txBox="1"/>
          <p:nvPr/>
        </p:nvSpPr>
        <p:spPr>
          <a:xfrm>
            <a:off x="6690355" y="6025762"/>
            <a:ext cx="31877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FFFFFF"/>
                </a:solidFill>
                <a:latin typeface="Arial Black"/>
                <a:cs typeface="Arial Black"/>
              </a:rPr>
              <a:t>S</a:t>
            </a:r>
            <a:endParaRPr sz="3200">
              <a:latin typeface="Arial Black"/>
              <a:cs typeface="Arial Black"/>
            </a:endParaRPr>
          </a:p>
        </p:txBody>
      </p:sp>
      <p:sp>
        <p:nvSpPr>
          <p:cNvPr id="28" name="object 28"/>
          <p:cNvSpPr txBox="1"/>
          <p:nvPr/>
        </p:nvSpPr>
        <p:spPr>
          <a:xfrm>
            <a:off x="5034377" y="6039532"/>
            <a:ext cx="131064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2D3334"/>
                </a:solidFill>
                <a:latin typeface="Arial Black"/>
                <a:cs typeface="Arial Black"/>
              </a:rPr>
              <a:t>P</a:t>
            </a:r>
            <a:r>
              <a:rPr sz="3200" spc="-50" dirty="0">
                <a:solidFill>
                  <a:srgbClr val="2D3334"/>
                </a:solidFill>
                <a:latin typeface="Arial Black"/>
                <a:cs typeface="Arial Black"/>
              </a:rPr>
              <a:t> </a:t>
            </a:r>
            <a:r>
              <a:rPr sz="3200" spc="-5" dirty="0">
                <a:solidFill>
                  <a:srgbClr val="2D3334"/>
                </a:solidFill>
                <a:latin typeface="Arial Black"/>
                <a:cs typeface="Arial Black"/>
              </a:rPr>
              <a:t>A</a:t>
            </a:r>
            <a:r>
              <a:rPr sz="3200" spc="-55" dirty="0">
                <a:solidFill>
                  <a:srgbClr val="2D3334"/>
                </a:solidFill>
                <a:latin typeface="Arial Black"/>
                <a:cs typeface="Arial Black"/>
              </a:rPr>
              <a:t> </a:t>
            </a:r>
            <a:r>
              <a:rPr sz="3200" spc="-5" dirty="0">
                <a:solidFill>
                  <a:srgbClr val="2D3334"/>
                </a:solidFill>
                <a:latin typeface="Arial Black"/>
                <a:cs typeface="Arial Black"/>
              </a:rPr>
              <a:t>W</a:t>
            </a:r>
            <a:endParaRPr sz="3200">
              <a:latin typeface="Arial Black"/>
              <a:cs typeface="Arial Black"/>
            </a:endParaRPr>
          </a:p>
        </p:txBody>
      </p:sp>
      <p:sp>
        <p:nvSpPr>
          <p:cNvPr id="29" name="object 29"/>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12</a:t>
            </a:fld>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5" cstate="print"/>
          <a:stretch>
            <a:fillRect/>
          </a:stretch>
        </p:blipFill>
        <p:spPr>
          <a:xfrm>
            <a:off x="309372" y="255270"/>
            <a:ext cx="1172717" cy="656081"/>
          </a:xfrm>
          <a:prstGeom prst="rect">
            <a:avLst/>
          </a:prstGeom>
        </p:spPr>
      </p:pic>
      <p:sp>
        <p:nvSpPr>
          <p:cNvPr id="3" name="object 3"/>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40" dirty="0"/>
              <a:t> </a:t>
            </a:r>
            <a:r>
              <a:rPr spc="-5" dirty="0"/>
              <a:t>19:</a:t>
            </a:r>
            <a:r>
              <a:rPr spc="-45" dirty="0"/>
              <a:t> </a:t>
            </a:r>
            <a:r>
              <a:rPr spc="-5" dirty="0"/>
              <a:t>Fractures</a:t>
            </a:r>
          </a:p>
        </p:txBody>
      </p:sp>
      <p:sp>
        <p:nvSpPr>
          <p:cNvPr id="4" name="object 4"/>
          <p:cNvSpPr txBox="1"/>
          <p:nvPr/>
        </p:nvSpPr>
        <p:spPr>
          <a:xfrm>
            <a:off x="2655379" y="943589"/>
            <a:ext cx="696150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FF"/>
                </a:solidFill>
                <a:latin typeface="Arial"/>
                <a:cs typeface="Arial"/>
              </a:rPr>
              <a:t>MALLEABLE</a:t>
            </a:r>
            <a:r>
              <a:rPr sz="3600" b="1" spc="-50" dirty="0">
                <a:solidFill>
                  <a:srgbClr val="FFFFFF"/>
                </a:solidFill>
                <a:latin typeface="Arial"/>
                <a:cs typeface="Arial"/>
              </a:rPr>
              <a:t> </a:t>
            </a:r>
            <a:r>
              <a:rPr sz="3600" b="1" dirty="0">
                <a:solidFill>
                  <a:srgbClr val="FFFFFF"/>
                </a:solidFill>
                <a:latin typeface="Arial"/>
                <a:cs typeface="Arial"/>
              </a:rPr>
              <a:t>SPLINTING</a:t>
            </a:r>
            <a:r>
              <a:rPr sz="3600" b="1" spc="-55" dirty="0">
                <a:solidFill>
                  <a:srgbClr val="FFFFFF"/>
                </a:solidFill>
                <a:latin typeface="Arial"/>
                <a:cs typeface="Arial"/>
              </a:rPr>
              <a:t> </a:t>
            </a:r>
            <a:r>
              <a:rPr sz="3600" b="1" dirty="0">
                <a:solidFill>
                  <a:srgbClr val="FFFFFF"/>
                </a:solidFill>
                <a:latin typeface="Arial"/>
                <a:cs typeface="Arial"/>
              </a:rPr>
              <a:t>VIDEO</a:t>
            </a:r>
            <a:endParaRPr sz="360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487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spc="-10"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5" dirty="0">
                <a:solidFill>
                  <a:srgbClr val="898B8B"/>
                </a:solidFill>
                <a:latin typeface="Arial"/>
                <a:cs typeface="Arial"/>
              </a:rPr>
              <a:t> found </a:t>
            </a:r>
            <a:r>
              <a:rPr sz="1800" i="1" dirty="0">
                <a:solidFill>
                  <a:srgbClr val="898B8B"/>
                </a:solidFill>
                <a:latin typeface="Arial"/>
                <a:cs typeface="Arial"/>
              </a:rPr>
              <a:t>on</a:t>
            </a:r>
            <a:r>
              <a:rPr sz="1800" i="1" spc="-10"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13</a:t>
            </a:fld>
            <a:endParaRPr sz="1200"/>
          </a:p>
        </p:txBody>
      </p:sp>
      <p:pic>
        <p:nvPicPr>
          <p:cNvPr id="12" name="19a. Malleable Splinting">
            <a:hlinkClick r:id="" action="ppaction://media"/>
            <a:extLst>
              <a:ext uri="{FF2B5EF4-FFF2-40B4-BE49-F238E27FC236}">
                <a16:creationId xmlns:a16="http://schemas.microsoft.com/office/drawing/2014/main" id="{78A39964-5E06-70AC-8B24-851FBFAA9E2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01379" y="1644564"/>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74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07584" y="289778"/>
            <a:ext cx="257746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19:</a:t>
            </a:r>
            <a:r>
              <a:rPr sz="2000" b="1" spc="-45" dirty="0">
                <a:solidFill>
                  <a:srgbClr val="756F6F"/>
                </a:solidFill>
                <a:latin typeface="Arial"/>
                <a:cs typeface="Arial"/>
              </a:rPr>
              <a:t> </a:t>
            </a:r>
            <a:r>
              <a:rPr sz="2000" b="1" spc="-5" dirty="0">
                <a:solidFill>
                  <a:srgbClr val="756F6F"/>
                </a:solidFill>
                <a:latin typeface="Arial"/>
                <a:cs typeface="Arial"/>
              </a:rPr>
              <a:t>Fractures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4427497" y="671678"/>
            <a:ext cx="335407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BB8542"/>
                </a:solidFill>
              </a:rPr>
              <a:t>RIGID</a:t>
            </a:r>
            <a:r>
              <a:rPr sz="3600" spc="-85" dirty="0">
                <a:solidFill>
                  <a:srgbClr val="BB8542"/>
                </a:solidFill>
              </a:rPr>
              <a:t> </a:t>
            </a:r>
            <a:r>
              <a:rPr sz="3600" dirty="0">
                <a:solidFill>
                  <a:srgbClr val="000000"/>
                </a:solidFill>
              </a:rPr>
              <a:t>SPLINTS</a:t>
            </a:r>
            <a:endParaRPr sz="3600"/>
          </a:p>
        </p:txBody>
      </p:sp>
      <p:sp>
        <p:nvSpPr>
          <p:cNvPr id="5" name="object 5"/>
          <p:cNvSpPr txBox="1"/>
          <p:nvPr/>
        </p:nvSpPr>
        <p:spPr>
          <a:xfrm>
            <a:off x="5034377" y="6080385"/>
            <a:ext cx="1310640" cy="513080"/>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2D3334"/>
                </a:solidFill>
                <a:latin typeface="Arial Black"/>
                <a:cs typeface="Arial Black"/>
              </a:rPr>
              <a:t>P</a:t>
            </a:r>
            <a:r>
              <a:rPr sz="3200" spc="-50" dirty="0">
                <a:solidFill>
                  <a:srgbClr val="2D3334"/>
                </a:solidFill>
                <a:latin typeface="Arial Black"/>
                <a:cs typeface="Arial Black"/>
              </a:rPr>
              <a:t> </a:t>
            </a:r>
            <a:r>
              <a:rPr sz="3200" spc="-5" dirty="0">
                <a:solidFill>
                  <a:srgbClr val="2D3334"/>
                </a:solidFill>
                <a:latin typeface="Arial Black"/>
                <a:cs typeface="Arial Black"/>
              </a:rPr>
              <a:t>A</a:t>
            </a:r>
            <a:r>
              <a:rPr sz="3200" spc="-55" dirty="0">
                <a:solidFill>
                  <a:srgbClr val="2D3334"/>
                </a:solidFill>
                <a:latin typeface="Arial Black"/>
                <a:cs typeface="Arial Black"/>
              </a:rPr>
              <a:t> </a:t>
            </a:r>
            <a:r>
              <a:rPr sz="3200" spc="-5" dirty="0">
                <a:solidFill>
                  <a:srgbClr val="2D3334"/>
                </a:solidFill>
                <a:latin typeface="Arial Black"/>
                <a:cs typeface="Arial Black"/>
              </a:rPr>
              <a:t>W</a:t>
            </a:r>
            <a:endParaRPr sz="3200">
              <a:latin typeface="Arial Black"/>
              <a:cs typeface="Arial Black"/>
            </a:endParaRPr>
          </a:p>
        </p:txBody>
      </p:sp>
      <p:sp>
        <p:nvSpPr>
          <p:cNvPr id="6" name="object 6"/>
          <p:cNvSpPr/>
          <p:nvPr/>
        </p:nvSpPr>
        <p:spPr>
          <a:xfrm>
            <a:off x="6489953"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7" name="object 7"/>
          <p:cNvSpPr txBox="1"/>
          <p:nvPr/>
        </p:nvSpPr>
        <p:spPr>
          <a:xfrm>
            <a:off x="6690355" y="6066614"/>
            <a:ext cx="318770" cy="513080"/>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FFFFFF"/>
                </a:solidFill>
                <a:latin typeface="Arial Black"/>
                <a:cs typeface="Arial Black"/>
              </a:rPr>
              <a:t>S</a:t>
            </a:r>
            <a:endParaRPr sz="3200">
              <a:latin typeface="Arial Black"/>
              <a:cs typeface="Arial Black"/>
            </a:endParaRPr>
          </a:p>
        </p:txBody>
      </p:sp>
      <p:sp>
        <p:nvSpPr>
          <p:cNvPr id="8" name="object 8"/>
          <p:cNvSpPr txBox="1"/>
          <p:nvPr/>
        </p:nvSpPr>
        <p:spPr>
          <a:xfrm>
            <a:off x="842369" y="3283115"/>
            <a:ext cx="1322070" cy="567690"/>
          </a:xfrm>
          <a:prstGeom prst="rect">
            <a:avLst/>
          </a:prstGeom>
        </p:spPr>
        <p:txBody>
          <a:bodyPr vert="horz" wrap="square" lIns="0" tIns="26670" rIns="0" bIns="0" rtlCol="0">
            <a:spAutoFit/>
          </a:bodyPr>
          <a:lstStyle/>
          <a:p>
            <a:pPr marL="12700" marR="5080" indent="253365">
              <a:lnSpc>
                <a:spcPts val="2110"/>
              </a:lnSpc>
              <a:spcBef>
                <a:spcPts val="210"/>
              </a:spcBef>
            </a:pPr>
            <a:r>
              <a:rPr sz="1800" spc="-5" dirty="0">
                <a:latin typeface="Arial MT"/>
                <a:cs typeface="Arial MT"/>
              </a:rPr>
              <a:t>Padded </a:t>
            </a:r>
            <a:r>
              <a:rPr sz="1800" dirty="0">
                <a:latin typeface="Arial MT"/>
                <a:cs typeface="Arial MT"/>
              </a:rPr>
              <a:t> board</a:t>
            </a:r>
            <a:r>
              <a:rPr sz="1800" spc="-80" dirty="0">
                <a:latin typeface="Arial MT"/>
                <a:cs typeface="Arial MT"/>
              </a:rPr>
              <a:t> </a:t>
            </a:r>
            <a:r>
              <a:rPr sz="1800" spc="-5" dirty="0">
                <a:latin typeface="Arial MT"/>
                <a:cs typeface="Arial MT"/>
              </a:rPr>
              <a:t>splints</a:t>
            </a:r>
            <a:endParaRPr sz="1800">
              <a:latin typeface="Arial MT"/>
              <a:cs typeface="Arial MT"/>
            </a:endParaRPr>
          </a:p>
        </p:txBody>
      </p:sp>
      <p:sp>
        <p:nvSpPr>
          <p:cNvPr id="9" name="object 9"/>
          <p:cNvSpPr txBox="1"/>
          <p:nvPr/>
        </p:nvSpPr>
        <p:spPr>
          <a:xfrm>
            <a:off x="3888235" y="5057965"/>
            <a:ext cx="1639570" cy="567690"/>
          </a:xfrm>
          <a:prstGeom prst="rect">
            <a:avLst/>
          </a:prstGeom>
        </p:spPr>
        <p:txBody>
          <a:bodyPr vert="horz" wrap="square" lIns="0" tIns="26670" rIns="0" bIns="0" rtlCol="0">
            <a:spAutoFit/>
          </a:bodyPr>
          <a:lstStyle/>
          <a:p>
            <a:pPr marL="57150" marR="5080" indent="-45085">
              <a:lnSpc>
                <a:spcPts val="2110"/>
              </a:lnSpc>
              <a:spcBef>
                <a:spcPts val="210"/>
              </a:spcBef>
            </a:pPr>
            <a:r>
              <a:rPr sz="1800" spc="-5" dirty="0">
                <a:latin typeface="Arial MT"/>
                <a:cs typeface="Arial MT"/>
              </a:rPr>
              <a:t>Improvised</a:t>
            </a:r>
            <a:r>
              <a:rPr sz="1800" spc="-70" dirty="0">
                <a:latin typeface="Arial MT"/>
                <a:cs typeface="Arial MT"/>
              </a:rPr>
              <a:t> </a:t>
            </a:r>
            <a:r>
              <a:rPr sz="1800" dirty="0">
                <a:latin typeface="Arial MT"/>
                <a:cs typeface="Arial MT"/>
              </a:rPr>
              <a:t>rigid </a:t>
            </a:r>
            <a:r>
              <a:rPr sz="1800" spc="-484" dirty="0">
                <a:latin typeface="Arial MT"/>
                <a:cs typeface="Arial MT"/>
              </a:rPr>
              <a:t> </a:t>
            </a:r>
            <a:r>
              <a:rPr sz="1800" dirty="0">
                <a:latin typeface="Arial MT"/>
                <a:cs typeface="Arial MT"/>
              </a:rPr>
              <a:t>splint</a:t>
            </a:r>
            <a:r>
              <a:rPr sz="1800" spc="-50" dirty="0">
                <a:latin typeface="Arial MT"/>
                <a:cs typeface="Arial MT"/>
              </a:rPr>
              <a:t> </a:t>
            </a:r>
            <a:r>
              <a:rPr sz="1800" spc="-5" dirty="0">
                <a:latin typeface="Arial MT"/>
                <a:cs typeface="Arial MT"/>
              </a:rPr>
              <a:t>materials</a:t>
            </a:r>
            <a:endParaRPr sz="1800">
              <a:latin typeface="Arial MT"/>
              <a:cs typeface="Arial MT"/>
            </a:endParaRPr>
          </a:p>
        </p:txBody>
      </p:sp>
      <p:sp>
        <p:nvSpPr>
          <p:cNvPr id="10" name="object 10"/>
          <p:cNvSpPr txBox="1"/>
          <p:nvPr/>
        </p:nvSpPr>
        <p:spPr>
          <a:xfrm>
            <a:off x="6192980" y="1595589"/>
            <a:ext cx="2199640" cy="842010"/>
          </a:xfrm>
          <a:prstGeom prst="rect">
            <a:avLst/>
          </a:prstGeom>
        </p:spPr>
        <p:txBody>
          <a:bodyPr vert="horz" wrap="square" lIns="0" tIns="15875" rIns="0" bIns="0" rtlCol="0">
            <a:spAutoFit/>
          </a:bodyPr>
          <a:lstStyle/>
          <a:p>
            <a:pPr marL="12700" marR="5080">
              <a:lnSpc>
                <a:spcPct val="98800"/>
              </a:lnSpc>
              <a:spcBef>
                <a:spcPts val="125"/>
              </a:spcBef>
            </a:pPr>
            <a:r>
              <a:rPr sz="1800" spc="-5" dirty="0">
                <a:latin typeface="Arial MT"/>
                <a:cs typeface="Arial MT"/>
              </a:rPr>
              <a:t>The lack </a:t>
            </a:r>
            <a:r>
              <a:rPr sz="1800" dirty="0">
                <a:latin typeface="Arial MT"/>
                <a:cs typeface="Arial MT"/>
              </a:rPr>
              <a:t>of </a:t>
            </a:r>
            <a:r>
              <a:rPr sz="1800" spc="-5" dirty="0">
                <a:latin typeface="Arial MT"/>
                <a:cs typeface="Arial MT"/>
              </a:rPr>
              <a:t>anatomic </a:t>
            </a:r>
            <a:r>
              <a:rPr sz="1800" dirty="0">
                <a:latin typeface="Arial MT"/>
                <a:cs typeface="Arial MT"/>
              </a:rPr>
              <a:t> </a:t>
            </a:r>
            <a:r>
              <a:rPr sz="1800" spc="-5" dirty="0">
                <a:latin typeface="Arial MT"/>
                <a:cs typeface="Arial MT"/>
              </a:rPr>
              <a:t>contours </a:t>
            </a:r>
            <a:r>
              <a:rPr sz="1800" dirty="0">
                <a:latin typeface="Arial MT"/>
                <a:cs typeface="Arial MT"/>
              </a:rPr>
              <a:t>will </a:t>
            </a:r>
            <a:r>
              <a:rPr sz="1800" spc="-5" dirty="0">
                <a:latin typeface="Arial MT"/>
                <a:cs typeface="Arial MT"/>
              </a:rPr>
              <a:t>usually </a:t>
            </a:r>
            <a:r>
              <a:rPr sz="1800" dirty="0">
                <a:latin typeface="Arial MT"/>
                <a:cs typeface="Arial MT"/>
              </a:rPr>
              <a:t> require</a:t>
            </a:r>
            <a:r>
              <a:rPr sz="1800" spc="-60" dirty="0">
                <a:latin typeface="Arial MT"/>
                <a:cs typeface="Arial MT"/>
              </a:rPr>
              <a:t> </a:t>
            </a:r>
            <a:r>
              <a:rPr sz="1800" dirty="0">
                <a:latin typeface="Arial MT"/>
                <a:cs typeface="Arial MT"/>
              </a:rPr>
              <a:t>more</a:t>
            </a:r>
            <a:r>
              <a:rPr sz="1800" spc="-60" dirty="0">
                <a:latin typeface="Arial MT"/>
                <a:cs typeface="Arial MT"/>
              </a:rPr>
              <a:t> </a:t>
            </a:r>
            <a:r>
              <a:rPr sz="1800" dirty="0">
                <a:latin typeface="Arial MT"/>
                <a:cs typeface="Arial MT"/>
              </a:rPr>
              <a:t>padding</a:t>
            </a:r>
            <a:endParaRPr sz="1800">
              <a:latin typeface="Arial MT"/>
              <a:cs typeface="Arial MT"/>
            </a:endParaRPr>
          </a:p>
        </p:txBody>
      </p:sp>
      <p:sp>
        <p:nvSpPr>
          <p:cNvPr id="11" name="object 11"/>
          <p:cNvSpPr txBox="1"/>
          <p:nvPr/>
        </p:nvSpPr>
        <p:spPr>
          <a:xfrm>
            <a:off x="9112660" y="3525888"/>
            <a:ext cx="2516505" cy="1116330"/>
          </a:xfrm>
          <a:prstGeom prst="rect">
            <a:avLst/>
          </a:prstGeom>
        </p:spPr>
        <p:txBody>
          <a:bodyPr vert="horz" wrap="square" lIns="0" tIns="14604" rIns="0" bIns="0" rtlCol="0">
            <a:spAutoFit/>
          </a:bodyPr>
          <a:lstStyle/>
          <a:p>
            <a:pPr marL="12700" marR="5080">
              <a:lnSpc>
                <a:spcPct val="99200"/>
              </a:lnSpc>
              <a:spcBef>
                <a:spcPts val="114"/>
              </a:spcBef>
            </a:pPr>
            <a:r>
              <a:rPr sz="1800" spc="-5" dirty="0">
                <a:latin typeface="Arial MT"/>
                <a:cs typeface="Arial MT"/>
              </a:rPr>
              <a:t>Often the </a:t>
            </a:r>
            <a:r>
              <a:rPr sz="1800" dirty="0">
                <a:latin typeface="Arial MT"/>
                <a:cs typeface="Arial MT"/>
              </a:rPr>
              <a:t>ends of </a:t>
            </a:r>
            <a:r>
              <a:rPr sz="1800" spc="-5" dirty="0">
                <a:latin typeface="Arial MT"/>
                <a:cs typeface="Arial MT"/>
              </a:rPr>
              <a:t>the </a:t>
            </a:r>
            <a:r>
              <a:rPr sz="1800" dirty="0">
                <a:latin typeface="Arial MT"/>
                <a:cs typeface="Arial MT"/>
              </a:rPr>
              <a:t> </a:t>
            </a:r>
            <a:r>
              <a:rPr sz="1800" spc="-5" dirty="0">
                <a:latin typeface="Arial MT"/>
                <a:cs typeface="Arial MT"/>
              </a:rPr>
              <a:t>splints stick out, creating </a:t>
            </a:r>
            <a:r>
              <a:rPr sz="1800" spc="-490" dirty="0">
                <a:latin typeface="Arial MT"/>
                <a:cs typeface="Arial MT"/>
              </a:rPr>
              <a:t> </a:t>
            </a:r>
            <a:r>
              <a:rPr sz="1800" dirty="0">
                <a:latin typeface="Arial MT"/>
                <a:cs typeface="Arial MT"/>
              </a:rPr>
              <a:t>a</a:t>
            </a:r>
            <a:r>
              <a:rPr sz="1800" spc="-20" dirty="0">
                <a:latin typeface="Arial MT"/>
                <a:cs typeface="Arial MT"/>
              </a:rPr>
              <a:t> </a:t>
            </a:r>
            <a:r>
              <a:rPr sz="1800" spc="-5" dirty="0">
                <a:latin typeface="Arial MT"/>
                <a:cs typeface="Arial MT"/>
              </a:rPr>
              <a:t>hazard</a:t>
            </a:r>
            <a:r>
              <a:rPr sz="1800" spc="-25" dirty="0">
                <a:latin typeface="Arial MT"/>
                <a:cs typeface="Arial MT"/>
              </a:rPr>
              <a:t> </a:t>
            </a:r>
            <a:r>
              <a:rPr sz="1800" dirty="0">
                <a:latin typeface="Arial MT"/>
                <a:cs typeface="Arial MT"/>
              </a:rPr>
              <a:t>during</a:t>
            </a:r>
            <a:r>
              <a:rPr sz="1800" spc="-25" dirty="0">
                <a:latin typeface="Arial MT"/>
                <a:cs typeface="Arial MT"/>
              </a:rPr>
              <a:t> </a:t>
            </a:r>
            <a:r>
              <a:rPr sz="1800" spc="-5" dirty="0">
                <a:latin typeface="Arial MT"/>
                <a:cs typeface="Arial MT"/>
              </a:rPr>
              <a:t>casualty </a:t>
            </a:r>
            <a:r>
              <a:rPr sz="1800" spc="-484" dirty="0">
                <a:latin typeface="Arial MT"/>
                <a:cs typeface="Arial MT"/>
              </a:rPr>
              <a:t> </a:t>
            </a:r>
            <a:r>
              <a:rPr sz="1800" spc="-5" dirty="0">
                <a:latin typeface="Arial MT"/>
                <a:cs typeface="Arial MT"/>
              </a:rPr>
              <a:t>transport</a:t>
            </a:r>
            <a:endParaRPr sz="1800">
              <a:latin typeface="Arial MT"/>
              <a:cs typeface="Arial MT"/>
            </a:endParaRPr>
          </a:p>
        </p:txBody>
      </p:sp>
      <p:grpSp>
        <p:nvGrpSpPr>
          <p:cNvPr id="12" name="object 12"/>
          <p:cNvGrpSpPr/>
          <p:nvPr/>
        </p:nvGrpSpPr>
        <p:grpSpPr>
          <a:xfrm>
            <a:off x="6295643" y="1297686"/>
            <a:ext cx="5522595" cy="5165725"/>
            <a:chOff x="6295643" y="1297686"/>
            <a:chExt cx="5522595" cy="5165725"/>
          </a:xfrm>
        </p:grpSpPr>
        <p:pic>
          <p:nvPicPr>
            <p:cNvPr id="13" name="object 13"/>
            <p:cNvPicPr/>
            <p:nvPr/>
          </p:nvPicPr>
          <p:blipFill>
            <a:blip r:embed="rId4" cstate="print"/>
            <a:stretch>
              <a:fillRect/>
            </a:stretch>
          </p:blipFill>
          <p:spPr>
            <a:xfrm>
              <a:off x="8253983" y="1297686"/>
              <a:ext cx="3563874" cy="2550414"/>
            </a:xfrm>
            <a:prstGeom prst="rect">
              <a:avLst/>
            </a:prstGeom>
          </p:spPr>
        </p:pic>
        <p:pic>
          <p:nvPicPr>
            <p:cNvPr id="14" name="object 14"/>
            <p:cNvPicPr/>
            <p:nvPr/>
          </p:nvPicPr>
          <p:blipFill>
            <a:blip r:embed="rId5" cstate="print"/>
            <a:stretch>
              <a:fillRect/>
            </a:stretch>
          </p:blipFill>
          <p:spPr>
            <a:xfrm>
              <a:off x="8448294" y="1491996"/>
              <a:ext cx="2977133" cy="1963673"/>
            </a:xfrm>
            <a:prstGeom prst="rect">
              <a:avLst/>
            </a:prstGeom>
          </p:spPr>
        </p:pic>
        <p:pic>
          <p:nvPicPr>
            <p:cNvPr id="15" name="object 15"/>
            <p:cNvPicPr/>
            <p:nvPr/>
          </p:nvPicPr>
          <p:blipFill>
            <a:blip r:embed="rId6" cstate="print"/>
            <a:stretch>
              <a:fillRect/>
            </a:stretch>
          </p:blipFill>
          <p:spPr>
            <a:xfrm>
              <a:off x="6295643" y="2884932"/>
              <a:ext cx="4171950" cy="3578339"/>
            </a:xfrm>
            <a:prstGeom prst="rect">
              <a:avLst/>
            </a:prstGeom>
          </p:spPr>
        </p:pic>
        <p:pic>
          <p:nvPicPr>
            <p:cNvPr id="16" name="object 16"/>
            <p:cNvPicPr/>
            <p:nvPr/>
          </p:nvPicPr>
          <p:blipFill>
            <a:blip r:embed="rId7" cstate="print"/>
            <a:stretch>
              <a:fillRect/>
            </a:stretch>
          </p:blipFill>
          <p:spPr>
            <a:xfrm>
              <a:off x="6489954" y="3079241"/>
              <a:ext cx="3585209" cy="2991599"/>
            </a:xfrm>
            <a:prstGeom prst="rect">
              <a:avLst/>
            </a:prstGeom>
          </p:spPr>
        </p:pic>
      </p:grpSp>
      <p:grpSp>
        <p:nvGrpSpPr>
          <p:cNvPr id="17" name="object 17"/>
          <p:cNvGrpSpPr/>
          <p:nvPr/>
        </p:nvGrpSpPr>
        <p:grpSpPr>
          <a:xfrm>
            <a:off x="421398" y="1456182"/>
            <a:ext cx="5452110" cy="4848860"/>
            <a:chOff x="421398" y="1456182"/>
            <a:chExt cx="5452110" cy="4848860"/>
          </a:xfrm>
        </p:grpSpPr>
        <p:pic>
          <p:nvPicPr>
            <p:cNvPr id="18" name="object 18"/>
            <p:cNvPicPr/>
            <p:nvPr/>
          </p:nvPicPr>
          <p:blipFill>
            <a:blip r:embed="rId8" cstate="print"/>
            <a:stretch>
              <a:fillRect/>
            </a:stretch>
          </p:blipFill>
          <p:spPr>
            <a:xfrm>
              <a:off x="2282964" y="3323844"/>
              <a:ext cx="3590531" cy="1841753"/>
            </a:xfrm>
            <a:prstGeom prst="rect">
              <a:avLst/>
            </a:prstGeom>
          </p:spPr>
        </p:pic>
        <p:pic>
          <p:nvPicPr>
            <p:cNvPr id="19" name="object 19"/>
            <p:cNvPicPr/>
            <p:nvPr/>
          </p:nvPicPr>
          <p:blipFill>
            <a:blip r:embed="rId9" cstate="print"/>
            <a:stretch>
              <a:fillRect/>
            </a:stretch>
          </p:blipFill>
          <p:spPr>
            <a:xfrm>
              <a:off x="2477262" y="3518154"/>
              <a:ext cx="3003803" cy="1255013"/>
            </a:xfrm>
            <a:prstGeom prst="rect">
              <a:avLst/>
            </a:prstGeom>
          </p:spPr>
        </p:pic>
        <p:pic>
          <p:nvPicPr>
            <p:cNvPr id="20" name="object 20"/>
            <p:cNvPicPr/>
            <p:nvPr/>
          </p:nvPicPr>
          <p:blipFill>
            <a:blip r:embed="rId10" cstate="print"/>
            <a:stretch>
              <a:fillRect/>
            </a:stretch>
          </p:blipFill>
          <p:spPr>
            <a:xfrm>
              <a:off x="421398" y="1456182"/>
              <a:ext cx="4121632" cy="2352280"/>
            </a:xfrm>
            <a:prstGeom prst="rect">
              <a:avLst/>
            </a:prstGeom>
          </p:spPr>
        </p:pic>
        <p:pic>
          <p:nvPicPr>
            <p:cNvPr id="21" name="object 21"/>
            <p:cNvPicPr/>
            <p:nvPr/>
          </p:nvPicPr>
          <p:blipFill>
            <a:blip r:embed="rId11" cstate="print"/>
            <a:stretch>
              <a:fillRect/>
            </a:stretch>
          </p:blipFill>
          <p:spPr>
            <a:xfrm>
              <a:off x="615696" y="1650492"/>
              <a:ext cx="3534905" cy="1765553"/>
            </a:xfrm>
            <a:prstGeom prst="rect">
              <a:avLst/>
            </a:prstGeom>
          </p:spPr>
        </p:pic>
        <p:pic>
          <p:nvPicPr>
            <p:cNvPr id="22" name="object 22"/>
            <p:cNvPicPr/>
            <p:nvPr/>
          </p:nvPicPr>
          <p:blipFill>
            <a:blip r:embed="rId12" cstate="print"/>
            <a:stretch>
              <a:fillRect/>
            </a:stretch>
          </p:blipFill>
          <p:spPr>
            <a:xfrm>
              <a:off x="1328940" y="3919727"/>
              <a:ext cx="3617201" cy="1992629"/>
            </a:xfrm>
            <a:prstGeom prst="rect">
              <a:avLst/>
            </a:prstGeom>
          </p:spPr>
        </p:pic>
        <p:pic>
          <p:nvPicPr>
            <p:cNvPr id="23" name="object 23"/>
            <p:cNvPicPr/>
            <p:nvPr/>
          </p:nvPicPr>
          <p:blipFill>
            <a:blip r:embed="rId13" cstate="print"/>
            <a:stretch>
              <a:fillRect/>
            </a:stretch>
          </p:blipFill>
          <p:spPr>
            <a:xfrm>
              <a:off x="1523758" y="4114650"/>
              <a:ext cx="3030016" cy="1405729"/>
            </a:xfrm>
            <a:prstGeom prst="rect">
              <a:avLst/>
            </a:prstGeom>
          </p:spPr>
        </p:pic>
        <p:pic>
          <p:nvPicPr>
            <p:cNvPr id="24" name="object 24"/>
            <p:cNvPicPr/>
            <p:nvPr/>
          </p:nvPicPr>
          <p:blipFill>
            <a:blip r:embed="rId14" cstate="print"/>
            <a:stretch>
              <a:fillRect/>
            </a:stretch>
          </p:blipFill>
          <p:spPr>
            <a:xfrm>
              <a:off x="618743" y="5173979"/>
              <a:ext cx="3571493" cy="1130807"/>
            </a:xfrm>
            <a:prstGeom prst="rect">
              <a:avLst/>
            </a:prstGeom>
          </p:spPr>
        </p:pic>
        <p:pic>
          <p:nvPicPr>
            <p:cNvPr id="25" name="object 25"/>
            <p:cNvPicPr/>
            <p:nvPr/>
          </p:nvPicPr>
          <p:blipFill>
            <a:blip r:embed="rId15" cstate="print"/>
            <a:stretch>
              <a:fillRect/>
            </a:stretch>
          </p:blipFill>
          <p:spPr>
            <a:xfrm>
              <a:off x="813054" y="5368290"/>
              <a:ext cx="2984753" cy="544067"/>
            </a:xfrm>
            <a:prstGeom prst="rect">
              <a:avLst/>
            </a:prstGeom>
          </p:spPr>
        </p:pic>
      </p:grpSp>
      <p:sp>
        <p:nvSpPr>
          <p:cNvPr id="26" name="object 26"/>
          <p:cNvSpPr/>
          <p:nvPr/>
        </p:nvSpPr>
        <p:spPr>
          <a:xfrm>
            <a:off x="5971032" y="1540002"/>
            <a:ext cx="0" cy="4291965"/>
          </a:xfrm>
          <a:custGeom>
            <a:avLst/>
            <a:gdLst/>
            <a:ahLst/>
            <a:cxnLst/>
            <a:rect l="l" t="t" r="r" b="b"/>
            <a:pathLst>
              <a:path h="4291965">
                <a:moveTo>
                  <a:pt x="0" y="0"/>
                </a:moveTo>
                <a:lnTo>
                  <a:pt x="0" y="4291342"/>
                </a:lnTo>
              </a:path>
            </a:pathLst>
          </a:custGeom>
          <a:ln w="28575">
            <a:solidFill>
              <a:srgbClr val="898B8B"/>
            </a:solidFill>
            <a:prstDash val="dash"/>
          </a:ln>
        </p:spPr>
        <p:txBody>
          <a:bodyPr wrap="square" lIns="0" tIns="0" rIns="0" bIns="0" rtlCol="0"/>
          <a:lstStyle/>
          <a:p>
            <a:endParaRP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14</a:t>
            </a:fld>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5" cstate="print"/>
          <a:stretch>
            <a:fillRect/>
          </a:stretch>
        </p:blipFill>
        <p:spPr>
          <a:xfrm>
            <a:off x="309372" y="255270"/>
            <a:ext cx="1172717" cy="656081"/>
          </a:xfrm>
          <a:prstGeom prst="rect">
            <a:avLst/>
          </a:prstGeom>
        </p:spPr>
      </p:pic>
      <p:sp>
        <p:nvSpPr>
          <p:cNvPr id="3" name="object 3"/>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40" dirty="0"/>
              <a:t> </a:t>
            </a:r>
            <a:r>
              <a:rPr spc="-5" dirty="0"/>
              <a:t>19:</a:t>
            </a:r>
            <a:r>
              <a:rPr spc="-45" dirty="0"/>
              <a:t> </a:t>
            </a:r>
            <a:r>
              <a:rPr spc="-5" dirty="0"/>
              <a:t>Fractures</a:t>
            </a:r>
          </a:p>
        </p:txBody>
      </p:sp>
      <p:sp>
        <p:nvSpPr>
          <p:cNvPr id="4" name="object 4"/>
          <p:cNvSpPr txBox="1"/>
          <p:nvPr/>
        </p:nvSpPr>
        <p:spPr>
          <a:xfrm>
            <a:off x="3430332" y="943589"/>
            <a:ext cx="54108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FFFF"/>
                </a:solidFill>
                <a:latin typeface="Arial"/>
                <a:cs typeface="Arial"/>
              </a:rPr>
              <a:t>RIGID</a:t>
            </a:r>
            <a:r>
              <a:rPr sz="3600" b="1" spc="-50" dirty="0">
                <a:solidFill>
                  <a:srgbClr val="FFFFFF"/>
                </a:solidFill>
                <a:latin typeface="Arial"/>
                <a:cs typeface="Arial"/>
              </a:rPr>
              <a:t> </a:t>
            </a:r>
            <a:r>
              <a:rPr sz="3600" b="1" dirty="0">
                <a:solidFill>
                  <a:srgbClr val="FFFFFF"/>
                </a:solidFill>
                <a:latin typeface="Arial"/>
                <a:cs typeface="Arial"/>
              </a:rPr>
              <a:t>SPLINTING</a:t>
            </a:r>
            <a:r>
              <a:rPr sz="3600" b="1" spc="-50" dirty="0">
                <a:solidFill>
                  <a:srgbClr val="FFFFFF"/>
                </a:solidFill>
                <a:latin typeface="Arial"/>
                <a:cs typeface="Arial"/>
              </a:rPr>
              <a:t> </a:t>
            </a:r>
            <a:r>
              <a:rPr sz="3600" b="1" dirty="0">
                <a:solidFill>
                  <a:srgbClr val="FFFFFF"/>
                </a:solidFill>
                <a:latin typeface="Arial"/>
                <a:cs typeface="Arial"/>
              </a:rPr>
              <a:t>VIDEO</a:t>
            </a:r>
            <a:endParaRPr sz="360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487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spc="-10"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5" dirty="0">
                <a:solidFill>
                  <a:srgbClr val="898B8B"/>
                </a:solidFill>
                <a:latin typeface="Arial"/>
                <a:cs typeface="Arial"/>
              </a:rPr>
              <a:t> found </a:t>
            </a:r>
            <a:r>
              <a:rPr sz="1800" i="1" dirty="0">
                <a:solidFill>
                  <a:srgbClr val="898B8B"/>
                </a:solidFill>
                <a:latin typeface="Arial"/>
                <a:cs typeface="Arial"/>
              </a:rPr>
              <a:t>on</a:t>
            </a:r>
            <a:r>
              <a:rPr sz="1800" i="1" spc="-10"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15</a:t>
            </a:fld>
            <a:endParaRPr sz="1200"/>
          </a:p>
        </p:txBody>
      </p:sp>
      <p:pic>
        <p:nvPicPr>
          <p:cNvPr id="12" name="19b. Rigid Splinting">
            <a:hlinkClick r:id="" action="ppaction://media"/>
            <a:extLst>
              <a:ext uri="{FF2B5EF4-FFF2-40B4-BE49-F238E27FC236}">
                <a16:creationId xmlns:a16="http://schemas.microsoft.com/office/drawing/2014/main" id="{FC74B1BC-EC1F-9D66-E144-5059FBF5869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36927" y="1644586"/>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7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07584" y="289778"/>
            <a:ext cx="257746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19:</a:t>
            </a:r>
            <a:r>
              <a:rPr sz="2000" b="1" spc="-45" dirty="0">
                <a:solidFill>
                  <a:srgbClr val="756F6F"/>
                </a:solidFill>
                <a:latin typeface="Arial"/>
                <a:cs typeface="Arial"/>
              </a:rPr>
              <a:t> </a:t>
            </a:r>
            <a:r>
              <a:rPr sz="2000" b="1" spc="-5" dirty="0">
                <a:solidFill>
                  <a:srgbClr val="756F6F"/>
                </a:solidFill>
                <a:latin typeface="Arial"/>
                <a:cs typeface="Arial"/>
              </a:rPr>
              <a:t>Fractures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2045779" y="681175"/>
            <a:ext cx="818070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BB8542"/>
                </a:solidFill>
              </a:rPr>
              <a:t>THINGS</a:t>
            </a:r>
            <a:r>
              <a:rPr sz="3600" spc="-20" dirty="0">
                <a:solidFill>
                  <a:srgbClr val="BB8542"/>
                </a:solidFill>
              </a:rPr>
              <a:t> </a:t>
            </a:r>
            <a:r>
              <a:rPr sz="3600" dirty="0">
                <a:solidFill>
                  <a:srgbClr val="BB8542"/>
                </a:solidFill>
              </a:rPr>
              <a:t>TO</a:t>
            </a:r>
            <a:r>
              <a:rPr sz="3600" spc="-20" dirty="0">
                <a:solidFill>
                  <a:srgbClr val="BB8542"/>
                </a:solidFill>
              </a:rPr>
              <a:t> </a:t>
            </a:r>
            <a:r>
              <a:rPr sz="3600" spc="-5" dirty="0">
                <a:solidFill>
                  <a:srgbClr val="BB8542"/>
                </a:solidFill>
              </a:rPr>
              <a:t>AVOID</a:t>
            </a:r>
            <a:r>
              <a:rPr sz="3600" spc="-20" dirty="0">
                <a:solidFill>
                  <a:srgbClr val="BB8542"/>
                </a:solidFill>
              </a:rPr>
              <a:t> </a:t>
            </a:r>
            <a:r>
              <a:rPr sz="3600" spc="-5" dirty="0">
                <a:solidFill>
                  <a:srgbClr val="000000"/>
                </a:solidFill>
              </a:rPr>
              <a:t>WHEN</a:t>
            </a:r>
            <a:r>
              <a:rPr sz="3600" spc="-10" dirty="0">
                <a:solidFill>
                  <a:srgbClr val="000000"/>
                </a:solidFill>
              </a:rPr>
              <a:t> </a:t>
            </a:r>
            <a:r>
              <a:rPr sz="3600" dirty="0">
                <a:solidFill>
                  <a:srgbClr val="000000"/>
                </a:solidFill>
              </a:rPr>
              <a:t>SPLINTING</a:t>
            </a:r>
            <a:endParaRPr sz="3600"/>
          </a:p>
        </p:txBody>
      </p:sp>
      <p:sp>
        <p:nvSpPr>
          <p:cNvPr id="5" name="object 5"/>
          <p:cNvSpPr txBox="1"/>
          <p:nvPr/>
        </p:nvSpPr>
        <p:spPr>
          <a:xfrm>
            <a:off x="5034377" y="6080385"/>
            <a:ext cx="1310640" cy="513080"/>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2D3334"/>
                </a:solidFill>
                <a:latin typeface="Arial Black"/>
                <a:cs typeface="Arial Black"/>
              </a:rPr>
              <a:t>P</a:t>
            </a:r>
            <a:r>
              <a:rPr sz="3200" spc="-50" dirty="0">
                <a:solidFill>
                  <a:srgbClr val="2D3334"/>
                </a:solidFill>
                <a:latin typeface="Arial Black"/>
                <a:cs typeface="Arial Black"/>
              </a:rPr>
              <a:t> </a:t>
            </a:r>
            <a:r>
              <a:rPr sz="3200" spc="-5" dirty="0">
                <a:solidFill>
                  <a:srgbClr val="2D3334"/>
                </a:solidFill>
                <a:latin typeface="Arial Black"/>
                <a:cs typeface="Arial Black"/>
              </a:rPr>
              <a:t>A</a:t>
            </a:r>
            <a:r>
              <a:rPr sz="3200" spc="-55" dirty="0">
                <a:solidFill>
                  <a:srgbClr val="2D3334"/>
                </a:solidFill>
                <a:latin typeface="Arial Black"/>
                <a:cs typeface="Arial Black"/>
              </a:rPr>
              <a:t> </a:t>
            </a:r>
            <a:r>
              <a:rPr sz="3200" spc="-5" dirty="0">
                <a:solidFill>
                  <a:srgbClr val="2D3334"/>
                </a:solidFill>
                <a:latin typeface="Arial Black"/>
                <a:cs typeface="Arial Black"/>
              </a:rPr>
              <a:t>W</a:t>
            </a:r>
            <a:endParaRPr sz="3200">
              <a:latin typeface="Arial Black"/>
              <a:cs typeface="Arial Black"/>
            </a:endParaRPr>
          </a:p>
        </p:txBody>
      </p:sp>
      <p:sp>
        <p:nvSpPr>
          <p:cNvPr id="6" name="object 6"/>
          <p:cNvSpPr/>
          <p:nvPr/>
        </p:nvSpPr>
        <p:spPr>
          <a:xfrm>
            <a:off x="6489953"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7" name="object 7"/>
          <p:cNvSpPr txBox="1"/>
          <p:nvPr/>
        </p:nvSpPr>
        <p:spPr>
          <a:xfrm>
            <a:off x="6690355" y="6066614"/>
            <a:ext cx="318770" cy="513080"/>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FFFFFF"/>
                </a:solidFill>
                <a:latin typeface="Arial Black"/>
                <a:cs typeface="Arial Black"/>
              </a:rPr>
              <a:t>S</a:t>
            </a:r>
            <a:endParaRPr sz="3200">
              <a:latin typeface="Arial Black"/>
              <a:cs typeface="Arial Black"/>
            </a:endParaRPr>
          </a:p>
        </p:txBody>
      </p:sp>
      <p:pic>
        <p:nvPicPr>
          <p:cNvPr id="8" name="object 8"/>
          <p:cNvPicPr/>
          <p:nvPr/>
        </p:nvPicPr>
        <p:blipFill>
          <a:blip r:embed="rId4" cstate="print"/>
          <a:stretch>
            <a:fillRect/>
          </a:stretch>
        </p:blipFill>
        <p:spPr>
          <a:xfrm>
            <a:off x="1586483" y="1681733"/>
            <a:ext cx="513587" cy="505967"/>
          </a:xfrm>
          <a:prstGeom prst="rect">
            <a:avLst/>
          </a:prstGeom>
        </p:spPr>
      </p:pic>
      <p:sp>
        <p:nvSpPr>
          <p:cNvPr id="9" name="object 9"/>
          <p:cNvSpPr txBox="1"/>
          <p:nvPr/>
        </p:nvSpPr>
        <p:spPr>
          <a:xfrm>
            <a:off x="2354058" y="1557559"/>
            <a:ext cx="8113395" cy="4231640"/>
          </a:xfrm>
          <a:prstGeom prst="rect">
            <a:avLst/>
          </a:prstGeom>
        </p:spPr>
        <p:txBody>
          <a:bodyPr vert="horz" wrap="square" lIns="0" tIns="12700" rIns="0" bIns="0" rtlCol="0">
            <a:spAutoFit/>
          </a:bodyPr>
          <a:lstStyle/>
          <a:p>
            <a:pPr marL="12700" marR="5080">
              <a:lnSpc>
                <a:spcPct val="100000"/>
              </a:lnSpc>
              <a:spcBef>
                <a:spcPts val="100"/>
              </a:spcBef>
            </a:pPr>
            <a:r>
              <a:rPr sz="2400" b="1" spc="-5" dirty="0">
                <a:latin typeface="Arial"/>
                <a:cs typeface="Arial"/>
              </a:rPr>
              <a:t>Manipulating</a:t>
            </a:r>
            <a:r>
              <a:rPr sz="2400" b="1" spc="-15" dirty="0">
                <a:latin typeface="Arial"/>
                <a:cs typeface="Arial"/>
              </a:rPr>
              <a:t> </a:t>
            </a:r>
            <a:r>
              <a:rPr sz="2400" b="1" spc="-5" dirty="0">
                <a:latin typeface="Arial"/>
                <a:cs typeface="Arial"/>
              </a:rPr>
              <a:t>the</a:t>
            </a:r>
            <a:r>
              <a:rPr sz="2400" b="1" spc="-10" dirty="0">
                <a:latin typeface="Arial"/>
                <a:cs typeface="Arial"/>
              </a:rPr>
              <a:t> </a:t>
            </a:r>
            <a:r>
              <a:rPr sz="2400" b="1" spc="-5" dirty="0">
                <a:latin typeface="Arial"/>
                <a:cs typeface="Arial"/>
              </a:rPr>
              <a:t>fracture</a:t>
            </a:r>
            <a:r>
              <a:rPr sz="2400" b="1" spc="5" dirty="0">
                <a:latin typeface="Arial"/>
                <a:cs typeface="Arial"/>
              </a:rPr>
              <a:t> </a:t>
            </a:r>
            <a:r>
              <a:rPr sz="2400" b="1" spc="-5" dirty="0">
                <a:latin typeface="Arial"/>
                <a:cs typeface="Arial"/>
              </a:rPr>
              <a:t>site</a:t>
            </a:r>
            <a:r>
              <a:rPr sz="2400" b="1" dirty="0">
                <a:latin typeface="Arial"/>
                <a:cs typeface="Arial"/>
              </a:rPr>
              <a:t> </a:t>
            </a:r>
            <a:r>
              <a:rPr sz="2400" b="1" spc="-5" dirty="0">
                <a:latin typeface="Arial"/>
                <a:cs typeface="Arial"/>
              </a:rPr>
              <a:t>too</a:t>
            </a:r>
            <a:r>
              <a:rPr sz="2400" b="1" spc="-10" dirty="0">
                <a:latin typeface="Arial"/>
                <a:cs typeface="Arial"/>
              </a:rPr>
              <a:t> </a:t>
            </a:r>
            <a:r>
              <a:rPr sz="2400" b="1" spc="-5" dirty="0">
                <a:latin typeface="Arial"/>
                <a:cs typeface="Arial"/>
              </a:rPr>
              <a:t>much</a:t>
            </a:r>
            <a:r>
              <a:rPr sz="2400" spc="-5" dirty="0">
                <a:latin typeface="Arial MT"/>
                <a:cs typeface="Arial MT"/>
              </a:rPr>
              <a:t>;</a:t>
            </a:r>
            <a:r>
              <a:rPr sz="2400" spc="-15" dirty="0">
                <a:latin typeface="Arial MT"/>
                <a:cs typeface="Arial MT"/>
              </a:rPr>
              <a:t> </a:t>
            </a:r>
            <a:r>
              <a:rPr sz="2400" spc="-5" dirty="0">
                <a:latin typeface="Arial MT"/>
                <a:cs typeface="Arial MT"/>
              </a:rPr>
              <a:t>resulting</a:t>
            </a:r>
            <a:r>
              <a:rPr sz="2400" spc="15" dirty="0">
                <a:latin typeface="Arial MT"/>
                <a:cs typeface="Arial MT"/>
              </a:rPr>
              <a:t> </a:t>
            </a:r>
            <a:r>
              <a:rPr sz="2400" spc="-5" dirty="0">
                <a:latin typeface="Arial MT"/>
                <a:cs typeface="Arial MT"/>
              </a:rPr>
              <a:t>in</a:t>
            </a:r>
            <a:r>
              <a:rPr sz="2400" dirty="0">
                <a:latin typeface="Arial MT"/>
                <a:cs typeface="Arial MT"/>
              </a:rPr>
              <a:t> </a:t>
            </a:r>
            <a:r>
              <a:rPr sz="2400" spc="-5" dirty="0">
                <a:latin typeface="Arial MT"/>
                <a:cs typeface="Arial MT"/>
              </a:rPr>
              <a:t>pain, </a:t>
            </a:r>
            <a:r>
              <a:rPr sz="2400" spc="-655" dirty="0">
                <a:latin typeface="Arial MT"/>
                <a:cs typeface="Arial MT"/>
              </a:rPr>
              <a:t> </a:t>
            </a:r>
            <a:r>
              <a:rPr sz="2400" spc="-5" dirty="0">
                <a:latin typeface="Arial MT"/>
                <a:cs typeface="Arial MT"/>
              </a:rPr>
              <a:t>additional</a:t>
            </a:r>
            <a:r>
              <a:rPr sz="2400" spc="15" dirty="0">
                <a:latin typeface="Arial MT"/>
                <a:cs typeface="Arial MT"/>
              </a:rPr>
              <a:t> </a:t>
            </a:r>
            <a:r>
              <a:rPr sz="2400" spc="-5" dirty="0">
                <a:latin typeface="Arial MT"/>
                <a:cs typeface="Arial MT"/>
              </a:rPr>
              <a:t>damage</a:t>
            </a:r>
            <a:r>
              <a:rPr sz="2400" spc="20" dirty="0">
                <a:latin typeface="Arial MT"/>
                <a:cs typeface="Arial MT"/>
              </a:rPr>
              <a:t> </a:t>
            </a:r>
            <a:r>
              <a:rPr sz="2400" spc="-5" dirty="0">
                <a:latin typeface="Arial MT"/>
                <a:cs typeface="Arial MT"/>
              </a:rPr>
              <a:t>to tissues,</a:t>
            </a:r>
            <a:r>
              <a:rPr sz="2400" dirty="0">
                <a:latin typeface="Arial MT"/>
                <a:cs typeface="Arial MT"/>
              </a:rPr>
              <a:t> </a:t>
            </a:r>
            <a:r>
              <a:rPr sz="2400" spc="-5" dirty="0">
                <a:latin typeface="Arial MT"/>
                <a:cs typeface="Arial MT"/>
              </a:rPr>
              <a:t>blood</a:t>
            </a:r>
            <a:r>
              <a:rPr sz="2400" spc="20" dirty="0">
                <a:latin typeface="Arial MT"/>
                <a:cs typeface="Arial MT"/>
              </a:rPr>
              <a:t> </a:t>
            </a:r>
            <a:r>
              <a:rPr sz="2400" spc="-5" dirty="0">
                <a:latin typeface="Arial MT"/>
                <a:cs typeface="Arial MT"/>
              </a:rPr>
              <a:t>vessels</a:t>
            </a:r>
            <a:r>
              <a:rPr sz="2400" spc="5" dirty="0">
                <a:latin typeface="Arial MT"/>
                <a:cs typeface="Arial MT"/>
              </a:rPr>
              <a:t> </a:t>
            </a:r>
            <a:r>
              <a:rPr sz="2400" spc="-5" dirty="0">
                <a:latin typeface="Arial MT"/>
                <a:cs typeface="Arial MT"/>
              </a:rPr>
              <a:t>and</a:t>
            </a:r>
            <a:r>
              <a:rPr sz="2400" spc="10" dirty="0">
                <a:latin typeface="Arial MT"/>
                <a:cs typeface="Arial MT"/>
              </a:rPr>
              <a:t> </a:t>
            </a:r>
            <a:r>
              <a:rPr sz="2400" spc="-5" dirty="0">
                <a:latin typeface="Arial MT"/>
                <a:cs typeface="Arial MT"/>
              </a:rPr>
              <a:t>nerves</a:t>
            </a:r>
            <a:endParaRPr sz="2400">
              <a:latin typeface="Arial MT"/>
              <a:cs typeface="Arial MT"/>
            </a:endParaRPr>
          </a:p>
          <a:p>
            <a:pPr marL="12700" marR="345440">
              <a:lnSpc>
                <a:spcPct val="100000"/>
              </a:lnSpc>
              <a:spcBef>
                <a:spcPts val="1800"/>
              </a:spcBef>
            </a:pPr>
            <a:r>
              <a:rPr sz="2400" b="1" spc="-5" dirty="0">
                <a:latin typeface="Arial"/>
                <a:cs typeface="Arial"/>
              </a:rPr>
              <a:t>Splinting near or over </a:t>
            </a:r>
            <a:r>
              <a:rPr sz="2400" b="1" dirty="0">
                <a:latin typeface="Arial"/>
                <a:cs typeface="Arial"/>
              </a:rPr>
              <a:t>a </a:t>
            </a:r>
            <a:r>
              <a:rPr sz="2400" b="1" spc="-5" dirty="0">
                <a:latin typeface="Arial"/>
                <a:cs typeface="Arial"/>
              </a:rPr>
              <a:t>wound </a:t>
            </a:r>
            <a:r>
              <a:rPr sz="2400" spc="-5" dirty="0">
                <a:latin typeface="Arial MT"/>
                <a:cs typeface="Arial MT"/>
              </a:rPr>
              <a:t>that has not be properly </a:t>
            </a:r>
            <a:r>
              <a:rPr sz="2400" spc="-655" dirty="0">
                <a:latin typeface="Arial MT"/>
                <a:cs typeface="Arial MT"/>
              </a:rPr>
              <a:t> </a:t>
            </a:r>
            <a:r>
              <a:rPr sz="2400" spc="-5" dirty="0">
                <a:latin typeface="Arial MT"/>
                <a:cs typeface="Arial MT"/>
              </a:rPr>
              <a:t>treated</a:t>
            </a:r>
            <a:endParaRPr sz="2400">
              <a:latin typeface="Arial MT"/>
              <a:cs typeface="Arial MT"/>
            </a:endParaRPr>
          </a:p>
          <a:p>
            <a:pPr marL="12700" marR="36830">
              <a:lnSpc>
                <a:spcPct val="100000"/>
              </a:lnSpc>
              <a:spcBef>
                <a:spcPts val="1800"/>
              </a:spcBef>
            </a:pPr>
            <a:r>
              <a:rPr sz="2400" b="1" spc="-5" dirty="0">
                <a:latin typeface="Arial"/>
                <a:cs typeface="Arial"/>
              </a:rPr>
              <a:t>Failing to immobilize joint </a:t>
            </a:r>
            <a:r>
              <a:rPr sz="2400" spc="-5" dirty="0">
                <a:latin typeface="Arial MT"/>
                <a:cs typeface="Arial MT"/>
              </a:rPr>
              <a:t>above and below fracture when </a:t>
            </a:r>
            <a:r>
              <a:rPr sz="2400" spc="-655" dirty="0">
                <a:latin typeface="Arial MT"/>
                <a:cs typeface="Arial MT"/>
              </a:rPr>
              <a:t> </a:t>
            </a:r>
            <a:r>
              <a:rPr sz="2400" spc="-5" dirty="0">
                <a:latin typeface="Arial MT"/>
                <a:cs typeface="Arial MT"/>
              </a:rPr>
              <a:t>possible</a:t>
            </a:r>
            <a:endParaRPr sz="2400">
              <a:latin typeface="Arial MT"/>
              <a:cs typeface="Arial MT"/>
            </a:endParaRPr>
          </a:p>
          <a:p>
            <a:pPr marL="12700">
              <a:lnSpc>
                <a:spcPct val="100000"/>
              </a:lnSpc>
              <a:spcBef>
                <a:spcPts val="1800"/>
              </a:spcBef>
            </a:pPr>
            <a:r>
              <a:rPr sz="2400" b="1" spc="-5" dirty="0">
                <a:latin typeface="Arial"/>
                <a:cs typeface="Arial"/>
              </a:rPr>
              <a:t>Securing</a:t>
            </a:r>
            <a:r>
              <a:rPr sz="2400" b="1" spc="-15" dirty="0">
                <a:latin typeface="Arial"/>
                <a:cs typeface="Arial"/>
              </a:rPr>
              <a:t> </a:t>
            </a:r>
            <a:r>
              <a:rPr sz="2400" b="1" spc="-5" dirty="0">
                <a:latin typeface="Arial"/>
                <a:cs typeface="Arial"/>
              </a:rPr>
              <a:t>too</a:t>
            </a:r>
            <a:r>
              <a:rPr sz="2400" b="1" spc="-15" dirty="0">
                <a:latin typeface="Arial"/>
                <a:cs typeface="Arial"/>
              </a:rPr>
              <a:t> </a:t>
            </a:r>
            <a:r>
              <a:rPr sz="2400" b="1" spc="-5" dirty="0">
                <a:latin typeface="Arial"/>
                <a:cs typeface="Arial"/>
              </a:rPr>
              <a:t>tightly</a:t>
            </a:r>
            <a:r>
              <a:rPr sz="2400" spc="-5" dirty="0">
                <a:latin typeface="Arial MT"/>
                <a:cs typeface="Arial MT"/>
              </a:rPr>
              <a:t>,</a:t>
            </a:r>
            <a:r>
              <a:rPr sz="2400" spc="-15" dirty="0">
                <a:latin typeface="Arial MT"/>
                <a:cs typeface="Arial MT"/>
              </a:rPr>
              <a:t> </a:t>
            </a:r>
            <a:r>
              <a:rPr sz="2400" spc="-5" dirty="0">
                <a:latin typeface="Arial MT"/>
                <a:cs typeface="Arial MT"/>
              </a:rPr>
              <a:t>cutting off</a:t>
            </a:r>
            <a:r>
              <a:rPr sz="2400" spc="-15" dirty="0">
                <a:latin typeface="Arial MT"/>
                <a:cs typeface="Arial MT"/>
              </a:rPr>
              <a:t> </a:t>
            </a:r>
            <a:r>
              <a:rPr sz="2400" spc="-5" dirty="0">
                <a:latin typeface="Arial MT"/>
                <a:cs typeface="Arial MT"/>
              </a:rPr>
              <a:t>blood</a:t>
            </a:r>
            <a:r>
              <a:rPr sz="2400" spc="5" dirty="0">
                <a:latin typeface="Arial MT"/>
                <a:cs typeface="Arial MT"/>
              </a:rPr>
              <a:t> </a:t>
            </a:r>
            <a:r>
              <a:rPr sz="2400" spc="-5" dirty="0">
                <a:latin typeface="Arial MT"/>
                <a:cs typeface="Arial MT"/>
              </a:rPr>
              <a:t>flow</a:t>
            </a:r>
            <a:endParaRPr sz="2400">
              <a:latin typeface="Arial MT"/>
              <a:cs typeface="Arial MT"/>
            </a:endParaRPr>
          </a:p>
          <a:p>
            <a:pPr marL="12700" marR="442595">
              <a:lnSpc>
                <a:spcPct val="100000"/>
              </a:lnSpc>
              <a:spcBef>
                <a:spcPts val="1800"/>
              </a:spcBef>
            </a:pPr>
            <a:r>
              <a:rPr sz="2400" b="1" spc="-5" dirty="0">
                <a:latin typeface="Arial"/>
                <a:cs typeface="Arial"/>
              </a:rPr>
              <a:t>Failing</a:t>
            </a:r>
            <a:r>
              <a:rPr sz="2400" b="1" spc="-20" dirty="0">
                <a:latin typeface="Arial"/>
                <a:cs typeface="Arial"/>
              </a:rPr>
              <a:t> </a:t>
            </a:r>
            <a:r>
              <a:rPr sz="2400" b="1" spc="-5" dirty="0">
                <a:latin typeface="Arial"/>
                <a:cs typeface="Arial"/>
              </a:rPr>
              <a:t>to</a:t>
            </a:r>
            <a:r>
              <a:rPr sz="2400" b="1" spc="-10" dirty="0">
                <a:latin typeface="Arial"/>
                <a:cs typeface="Arial"/>
              </a:rPr>
              <a:t> </a:t>
            </a:r>
            <a:r>
              <a:rPr sz="2400" b="1" spc="-5" dirty="0">
                <a:latin typeface="Arial"/>
                <a:cs typeface="Arial"/>
              </a:rPr>
              <a:t>pad</a:t>
            </a:r>
            <a:r>
              <a:rPr sz="2400" b="1" spc="-10" dirty="0">
                <a:latin typeface="Arial"/>
                <a:cs typeface="Arial"/>
              </a:rPr>
              <a:t> </a:t>
            </a:r>
            <a:r>
              <a:rPr sz="2400" b="1" spc="-5" dirty="0">
                <a:latin typeface="Arial"/>
                <a:cs typeface="Arial"/>
              </a:rPr>
              <a:t>properly, </a:t>
            </a:r>
            <a:r>
              <a:rPr sz="2400" spc="-5" dirty="0">
                <a:latin typeface="Arial MT"/>
                <a:cs typeface="Arial MT"/>
              </a:rPr>
              <a:t>making</a:t>
            </a:r>
            <a:r>
              <a:rPr sz="2400" spc="5" dirty="0">
                <a:latin typeface="Arial MT"/>
                <a:cs typeface="Arial MT"/>
              </a:rPr>
              <a:t> </a:t>
            </a:r>
            <a:r>
              <a:rPr sz="2400" spc="-5" dirty="0">
                <a:latin typeface="Arial MT"/>
                <a:cs typeface="Arial MT"/>
              </a:rPr>
              <a:t>casualty</a:t>
            </a:r>
            <a:r>
              <a:rPr sz="2400" spc="10" dirty="0">
                <a:latin typeface="Arial MT"/>
                <a:cs typeface="Arial MT"/>
              </a:rPr>
              <a:t> </a:t>
            </a:r>
            <a:r>
              <a:rPr sz="2400" spc="-5" dirty="0">
                <a:latin typeface="Arial MT"/>
                <a:cs typeface="Arial MT"/>
              </a:rPr>
              <a:t>uncomfortable </a:t>
            </a:r>
            <a:r>
              <a:rPr sz="2400" spc="-655" dirty="0">
                <a:latin typeface="Arial MT"/>
                <a:cs typeface="Arial MT"/>
              </a:rPr>
              <a:t> </a:t>
            </a:r>
            <a:r>
              <a:rPr sz="2400" spc="-5" dirty="0">
                <a:latin typeface="Arial MT"/>
                <a:cs typeface="Arial MT"/>
              </a:rPr>
              <a:t>during</a:t>
            </a:r>
            <a:r>
              <a:rPr sz="2400" spc="15" dirty="0">
                <a:latin typeface="Arial MT"/>
                <a:cs typeface="Arial MT"/>
              </a:rPr>
              <a:t> </a:t>
            </a:r>
            <a:r>
              <a:rPr sz="2400" spc="-5" dirty="0">
                <a:latin typeface="Arial MT"/>
                <a:cs typeface="Arial MT"/>
              </a:rPr>
              <a:t>transport/evacuation</a:t>
            </a:r>
            <a:endParaRPr sz="2400">
              <a:latin typeface="Arial MT"/>
              <a:cs typeface="Arial MT"/>
            </a:endParaRPr>
          </a:p>
        </p:txBody>
      </p:sp>
      <p:pic>
        <p:nvPicPr>
          <p:cNvPr id="10" name="object 10"/>
          <p:cNvPicPr/>
          <p:nvPr/>
        </p:nvPicPr>
        <p:blipFill>
          <a:blip r:embed="rId4" cstate="print"/>
          <a:stretch>
            <a:fillRect/>
          </a:stretch>
        </p:blipFill>
        <p:spPr>
          <a:xfrm>
            <a:off x="1586483" y="2627376"/>
            <a:ext cx="513587" cy="505205"/>
          </a:xfrm>
          <a:prstGeom prst="rect">
            <a:avLst/>
          </a:prstGeom>
        </p:spPr>
      </p:pic>
      <p:pic>
        <p:nvPicPr>
          <p:cNvPr id="11" name="object 11"/>
          <p:cNvPicPr/>
          <p:nvPr/>
        </p:nvPicPr>
        <p:blipFill>
          <a:blip r:embed="rId4" cstate="print"/>
          <a:stretch>
            <a:fillRect/>
          </a:stretch>
        </p:blipFill>
        <p:spPr>
          <a:xfrm>
            <a:off x="1586483" y="3547871"/>
            <a:ext cx="513587" cy="505967"/>
          </a:xfrm>
          <a:prstGeom prst="rect">
            <a:avLst/>
          </a:prstGeom>
        </p:spPr>
      </p:pic>
      <p:pic>
        <p:nvPicPr>
          <p:cNvPr id="12" name="object 12"/>
          <p:cNvPicPr/>
          <p:nvPr/>
        </p:nvPicPr>
        <p:blipFill>
          <a:blip r:embed="rId4" cstate="print"/>
          <a:stretch>
            <a:fillRect/>
          </a:stretch>
        </p:blipFill>
        <p:spPr>
          <a:xfrm>
            <a:off x="1578863" y="4417314"/>
            <a:ext cx="514349" cy="505955"/>
          </a:xfrm>
          <a:prstGeom prst="rect">
            <a:avLst/>
          </a:prstGeom>
        </p:spPr>
      </p:pic>
      <p:pic>
        <p:nvPicPr>
          <p:cNvPr id="13" name="object 13"/>
          <p:cNvPicPr/>
          <p:nvPr/>
        </p:nvPicPr>
        <p:blipFill>
          <a:blip r:embed="rId4" cstate="print"/>
          <a:stretch>
            <a:fillRect/>
          </a:stretch>
        </p:blipFill>
        <p:spPr>
          <a:xfrm>
            <a:off x="1578863" y="5161026"/>
            <a:ext cx="514349" cy="505205"/>
          </a:xfrm>
          <a:prstGeom prst="rect">
            <a:avLst/>
          </a:prstGeom>
        </p:spPr>
      </p:pic>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16</a:t>
            </a:fld>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40" dirty="0"/>
              <a:t> </a:t>
            </a:r>
            <a:r>
              <a:rPr spc="-5" dirty="0"/>
              <a:t>19:</a:t>
            </a:r>
            <a:r>
              <a:rPr spc="-45" dirty="0"/>
              <a:t> </a:t>
            </a:r>
            <a:r>
              <a:rPr spc="-5" dirty="0"/>
              <a:t>Fractures</a:t>
            </a: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532638" y="1965960"/>
            <a:ext cx="10764011" cy="1806701"/>
          </a:xfrm>
          <a:prstGeom prst="rect">
            <a:avLst/>
          </a:prstGeom>
        </p:spPr>
      </p:pic>
      <p:graphicFrame>
        <p:nvGraphicFramePr>
          <p:cNvPr id="5" name="object 5"/>
          <p:cNvGraphicFramePr>
            <a:graphicFrameLocks noGrp="1"/>
          </p:cNvGraphicFramePr>
          <p:nvPr/>
        </p:nvGraphicFramePr>
        <p:xfrm>
          <a:off x="701511" y="2047350"/>
          <a:ext cx="10396855" cy="1615435"/>
        </p:xfrm>
        <a:graphic>
          <a:graphicData uri="http://schemas.openxmlformats.org/drawingml/2006/table">
            <a:tbl>
              <a:tblPr firstRow="1" bandRow="1">
                <a:tableStyleId>{2D5ABB26-0587-4C30-8999-92F81FD0307C}</a:tableStyleId>
              </a:tblPr>
              <a:tblGrid>
                <a:gridCol w="3736975">
                  <a:extLst>
                    <a:ext uri="{9D8B030D-6E8A-4147-A177-3AD203B41FA5}">
                      <a16:colId xmlns:a16="http://schemas.microsoft.com/office/drawing/2014/main" val="20000"/>
                    </a:ext>
                  </a:extLst>
                </a:gridCol>
                <a:gridCol w="5097780">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tblGrid>
              <a:tr h="716573">
                <a:tc>
                  <a:txBody>
                    <a:bodyPr/>
                    <a:lstStyle/>
                    <a:p>
                      <a:pPr>
                        <a:lnSpc>
                          <a:spcPct val="100000"/>
                        </a:lnSpc>
                        <a:spcBef>
                          <a:spcPts val="45"/>
                        </a:spcBef>
                      </a:pPr>
                      <a:endParaRPr sz="1500">
                        <a:latin typeface="Times New Roman"/>
                        <a:cs typeface="Times New Roman"/>
                      </a:endParaRPr>
                    </a:p>
                    <a:p>
                      <a:pPr marL="1031875">
                        <a:lnSpc>
                          <a:spcPct val="100000"/>
                        </a:lnSpc>
                      </a:pPr>
                      <a:r>
                        <a:rPr sz="1600" b="1" spc="-5" dirty="0">
                          <a:latin typeface="Arial"/>
                          <a:cs typeface="Arial"/>
                        </a:rPr>
                        <a:t>Subject</a:t>
                      </a:r>
                      <a:r>
                        <a:rPr sz="1600" b="1" spc="-25" dirty="0">
                          <a:latin typeface="Arial"/>
                          <a:cs typeface="Arial"/>
                        </a:rPr>
                        <a:t> </a:t>
                      </a:r>
                      <a:r>
                        <a:rPr sz="1600" b="1" spc="-5" dirty="0">
                          <a:latin typeface="Arial"/>
                          <a:cs typeface="Arial"/>
                        </a:rPr>
                        <a:t>Category</a:t>
                      </a:r>
                      <a:endParaRPr sz="1600">
                        <a:latin typeface="Arial"/>
                        <a:cs typeface="Arial"/>
                      </a:endParaRPr>
                    </a:p>
                  </a:txBody>
                  <a:tcPr marL="0" marR="0" marT="57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a:lnSpc>
                          <a:spcPct val="100000"/>
                        </a:lnSpc>
                        <a:spcBef>
                          <a:spcPts val="45"/>
                        </a:spcBef>
                      </a:pPr>
                      <a:endParaRPr sz="1500">
                        <a:latin typeface="Times New Roman"/>
                        <a:cs typeface="Times New Roman"/>
                      </a:endParaRPr>
                    </a:p>
                    <a:p>
                      <a:pPr algn="ctr">
                        <a:lnSpc>
                          <a:spcPct val="100000"/>
                        </a:lnSpc>
                      </a:pPr>
                      <a:r>
                        <a:rPr sz="1600" b="1" spc="-5" dirty="0">
                          <a:latin typeface="Arial"/>
                          <a:cs typeface="Arial"/>
                        </a:rPr>
                        <a:t>Study</a:t>
                      </a:r>
                      <a:r>
                        <a:rPr sz="1600" b="1" spc="-40" dirty="0">
                          <a:latin typeface="Arial"/>
                          <a:cs typeface="Arial"/>
                        </a:rPr>
                        <a:t> </a:t>
                      </a:r>
                      <a:r>
                        <a:rPr sz="1600" b="1" spc="-5" dirty="0">
                          <a:latin typeface="Arial"/>
                          <a:cs typeface="Arial"/>
                        </a:rPr>
                        <a:t>Types</a:t>
                      </a:r>
                      <a:endParaRPr sz="1600">
                        <a:latin typeface="Arial"/>
                        <a:cs typeface="Arial"/>
                      </a:endParaRPr>
                    </a:p>
                  </a:txBody>
                  <a:tcPr marL="0" marR="0" marT="57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335280" marR="327660" indent="61594">
                        <a:lnSpc>
                          <a:spcPts val="1880"/>
                        </a:lnSpc>
                        <a:spcBef>
                          <a:spcPts val="950"/>
                        </a:spcBef>
                      </a:pPr>
                      <a:r>
                        <a:rPr sz="1600" b="1" spc="-5" dirty="0">
                          <a:latin typeface="Arial"/>
                          <a:cs typeface="Arial"/>
                        </a:rPr>
                        <a:t>Level of </a:t>
                      </a:r>
                      <a:r>
                        <a:rPr sz="1600" b="1" spc="-430" dirty="0">
                          <a:latin typeface="Arial"/>
                          <a:cs typeface="Arial"/>
                        </a:rPr>
                        <a:t> </a:t>
                      </a:r>
                      <a:r>
                        <a:rPr sz="1600" b="1" spc="-5" dirty="0">
                          <a:latin typeface="Arial"/>
                          <a:cs typeface="Arial"/>
                        </a:rPr>
                        <a:t>Evidence</a:t>
                      </a:r>
                      <a:endParaRPr sz="1600">
                        <a:latin typeface="Arial"/>
                        <a:cs typeface="Arial"/>
                      </a:endParaRPr>
                    </a:p>
                  </a:txBody>
                  <a:tcPr marL="0" marR="0" marT="1206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D9D9"/>
                    </a:solidFill>
                  </a:tcPr>
                </a:tc>
                <a:extLst>
                  <a:ext uri="{0D108BD9-81ED-4DB2-BD59-A6C34878D82A}">
                    <a16:rowId xmlns:a16="http://schemas.microsoft.com/office/drawing/2014/main" val="10000"/>
                  </a:ext>
                </a:extLst>
              </a:tr>
              <a:tr h="898862">
                <a:tc>
                  <a:txBody>
                    <a:bodyPr/>
                    <a:lstStyle/>
                    <a:p>
                      <a:pPr>
                        <a:lnSpc>
                          <a:spcPct val="100000"/>
                        </a:lnSpc>
                      </a:pPr>
                      <a:endParaRPr sz="1450">
                        <a:latin typeface="Times New Roman"/>
                        <a:cs typeface="Times New Roman"/>
                      </a:endParaRPr>
                    </a:p>
                    <a:p>
                      <a:pPr marL="287655" marR="370840">
                        <a:lnSpc>
                          <a:spcPts val="1880"/>
                        </a:lnSpc>
                      </a:pPr>
                      <a:r>
                        <a:rPr sz="1600" spc="-5" dirty="0">
                          <a:latin typeface="Arial MT"/>
                          <a:cs typeface="Arial MT"/>
                        </a:rPr>
                        <a:t>Basic Management and Principles </a:t>
                      </a:r>
                      <a:r>
                        <a:rPr sz="1600" spc="-430" dirty="0">
                          <a:latin typeface="Arial MT"/>
                          <a:cs typeface="Arial MT"/>
                        </a:rPr>
                        <a:t> </a:t>
                      </a:r>
                      <a:r>
                        <a:rPr sz="1600" spc="-5" dirty="0">
                          <a:latin typeface="Arial MT"/>
                          <a:cs typeface="Arial MT"/>
                        </a:rPr>
                        <a:t>of</a:t>
                      </a:r>
                      <a:r>
                        <a:rPr sz="1600" spc="5" dirty="0">
                          <a:latin typeface="Arial MT"/>
                          <a:cs typeface="Arial MT"/>
                        </a:rPr>
                        <a:t> </a:t>
                      </a:r>
                      <a:r>
                        <a:rPr sz="1600" spc="-5" dirty="0">
                          <a:latin typeface="Arial MT"/>
                          <a:cs typeface="Arial MT"/>
                        </a:rPr>
                        <a:t>Fracture</a:t>
                      </a:r>
                      <a:endParaRPr sz="1600">
                        <a:latin typeface="Arial MT"/>
                        <a:cs typeface="Arial MT"/>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tc>
                  <a:txBody>
                    <a:bodyPr/>
                    <a:lstStyle/>
                    <a:p>
                      <a:pPr marL="287655" marR="974725">
                        <a:lnSpc>
                          <a:spcPct val="100000"/>
                        </a:lnSpc>
                        <a:spcBef>
                          <a:spcPts val="1570"/>
                        </a:spcBef>
                      </a:pPr>
                      <a:r>
                        <a:rPr sz="1600" spc="-5" dirty="0">
                          <a:latin typeface="Arial MT"/>
                          <a:cs typeface="Arial MT"/>
                        </a:rPr>
                        <a:t>Meta-analysis of</a:t>
                      </a:r>
                      <a:r>
                        <a:rPr sz="1600" spc="5" dirty="0">
                          <a:latin typeface="Arial MT"/>
                          <a:cs typeface="Arial MT"/>
                        </a:rPr>
                        <a:t> </a:t>
                      </a:r>
                      <a:r>
                        <a:rPr sz="1600" spc="-5" dirty="0">
                          <a:latin typeface="Arial MT"/>
                          <a:cs typeface="Arial MT"/>
                        </a:rPr>
                        <a:t>observational</a:t>
                      </a:r>
                      <a:r>
                        <a:rPr sz="1600" spc="-10" dirty="0">
                          <a:latin typeface="Arial MT"/>
                          <a:cs typeface="Arial MT"/>
                        </a:rPr>
                        <a:t> </a:t>
                      </a:r>
                      <a:r>
                        <a:rPr sz="1600" spc="-5" dirty="0">
                          <a:latin typeface="Arial MT"/>
                          <a:cs typeface="Arial MT"/>
                        </a:rPr>
                        <a:t>studies,</a:t>
                      </a:r>
                      <a:r>
                        <a:rPr sz="1600" dirty="0">
                          <a:latin typeface="Arial MT"/>
                          <a:cs typeface="Arial MT"/>
                        </a:rPr>
                        <a:t> </a:t>
                      </a:r>
                      <a:r>
                        <a:rPr sz="1600" spc="-5" dirty="0">
                          <a:latin typeface="Arial MT"/>
                          <a:cs typeface="Arial MT"/>
                        </a:rPr>
                        <a:t>lab </a:t>
                      </a:r>
                      <a:r>
                        <a:rPr sz="1600" spc="-430" dirty="0">
                          <a:latin typeface="Arial MT"/>
                          <a:cs typeface="Arial MT"/>
                        </a:rPr>
                        <a:t> </a:t>
                      </a:r>
                      <a:r>
                        <a:rPr sz="1600" spc="-5" dirty="0">
                          <a:latin typeface="Arial MT"/>
                          <a:cs typeface="Arial MT"/>
                        </a:rPr>
                        <a:t>evaluations</a:t>
                      </a:r>
                      <a:r>
                        <a:rPr sz="1600" spc="-10" dirty="0">
                          <a:latin typeface="Arial MT"/>
                          <a:cs typeface="Arial MT"/>
                        </a:rPr>
                        <a:t> </a:t>
                      </a:r>
                      <a:r>
                        <a:rPr sz="1600" spc="-5" dirty="0">
                          <a:latin typeface="Arial MT"/>
                          <a:cs typeface="Arial MT"/>
                        </a:rPr>
                        <a:t>and</a:t>
                      </a:r>
                      <a:r>
                        <a:rPr sz="1600" dirty="0">
                          <a:latin typeface="Arial MT"/>
                          <a:cs typeface="Arial MT"/>
                        </a:rPr>
                        <a:t> </a:t>
                      </a:r>
                      <a:r>
                        <a:rPr sz="1600" spc="-5" dirty="0">
                          <a:latin typeface="Arial MT"/>
                          <a:cs typeface="Arial MT"/>
                        </a:rPr>
                        <a:t>case</a:t>
                      </a:r>
                      <a:r>
                        <a:rPr sz="1600" spc="-15" dirty="0">
                          <a:latin typeface="Arial MT"/>
                          <a:cs typeface="Arial MT"/>
                        </a:rPr>
                        <a:t> </a:t>
                      </a:r>
                      <a:r>
                        <a:rPr sz="1600" spc="-5" dirty="0">
                          <a:latin typeface="Arial MT"/>
                          <a:cs typeface="Arial MT"/>
                        </a:rPr>
                        <a:t>studies</a:t>
                      </a:r>
                      <a:endParaRPr sz="1600">
                        <a:latin typeface="Arial MT"/>
                        <a:cs typeface="Arial MT"/>
                      </a:endParaRPr>
                    </a:p>
                  </a:txBody>
                  <a:tcPr marL="0" marR="0" marT="1993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tc>
                  <a:txBody>
                    <a:bodyPr/>
                    <a:lstStyle/>
                    <a:p>
                      <a:pPr>
                        <a:lnSpc>
                          <a:spcPct val="100000"/>
                        </a:lnSpc>
                      </a:pPr>
                      <a:endParaRPr sz="2200">
                        <a:latin typeface="Times New Roman"/>
                        <a:cs typeface="Times New Roman"/>
                      </a:endParaRPr>
                    </a:p>
                    <a:p>
                      <a:pPr algn="ctr">
                        <a:lnSpc>
                          <a:spcPct val="100000"/>
                        </a:lnSpc>
                      </a:pPr>
                      <a:r>
                        <a:rPr sz="1600" b="1" spc="-5" dirty="0">
                          <a:latin typeface="Arial"/>
                          <a:cs typeface="Arial"/>
                        </a:rPr>
                        <a:t>C-LD</a:t>
                      </a:r>
                      <a:endParaRPr sz="1600">
                        <a:latin typeface="Arial"/>
                        <a:cs typeface="Arial"/>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extLst>
                  <a:ext uri="{0D108BD9-81ED-4DB2-BD59-A6C34878D82A}">
                    <a16:rowId xmlns:a16="http://schemas.microsoft.com/office/drawing/2014/main" val="10001"/>
                  </a:ext>
                </a:extLst>
              </a:tr>
            </a:tbl>
          </a:graphicData>
        </a:graphic>
      </p:graphicFrame>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17</a:t>
            </a:fld>
            <a:endParaRPr sz="1200"/>
          </a:p>
        </p:txBody>
      </p:sp>
      <p:sp>
        <p:nvSpPr>
          <p:cNvPr id="6" name="object 6"/>
          <p:cNvSpPr txBox="1"/>
          <p:nvPr/>
        </p:nvSpPr>
        <p:spPr>
          <a:xfrm>
            <a:off x="3379279" y="702998"/>
            <a:ext cx="5514340" cy="1068070"/>
          </a:xfrm>
          <a:prstGeom prst="rect">
            <a:avLst/>
          </a:prstGeom>
        </p:spPr>
        <p:txBody>
          <a:bodyPr vert="horz" wrap="square" lIns="0" tIns="74295" rIns="0" bIns="0" rtlCol="0">
            <a:spAutoFit/>
          </a:bodyPr>
          <a:lstStyle/>
          <a:p>
            <a:pPr marL="280035" marR="5080" indent="-267970">
              <a:lnSpc>
                <a:spcPts val="3890"/>
              </a:lnSpc>
              <a:spcBef>
                <a:spcPts val="585"/>
              </a:spcBef>
            </a:pPr>
            <a:r>
              <a:rPr sz="3600" b="1" dirty="0">
                <a:latin typeface="Arial"/>
                <a:cs typeface="Arial"/>
              </a:rPr>
              <a:t>EVIDENCE</a:t>
            </a:r>
            <a:r>
              <a:rPr sz="3600" b="1" spc="-100" dirty="0">
                <a:latin typeface="Arial"/>
                <a:cs typeface="Arial"/>
              </a:rPr>
              <a:t> </a:t>
            </a:r>
            <a:r>
              <a:rPr sz="3600" b="1" dirty="0">
                <a:latin typeface="Arial"/>
                <a:cs typeface="Arial"/>
              </a:rPr>
              <a:t>SUPPORTING </a:t>
            </a:r>
            <a:r>
              <a:rPr sz="3600" b="1" spc="-985" dirty="0">
                <a:latin typeface="Arial"/>
                <a:cs typeface="Arial"/>
              </a:rPr>
              <a:t> </a:t>
            </a:r>
            <a:r>
              <a:rPr sz="3600" b="1" spc="-5" dirty="0">
                <a:latin typeface="Arial"/>
                <a:cs typeface="Arial"/>
              </a:rPr>
              <a:t>FRACTURE</a:t>
            </a:r>
            <a:r>
              <a:rPr sz="3600" b="1" spc="-40" dirty="0">
                <a:latin typeface="Arial"/>
                <a:cs typeface="Arial"/>
              </a:rPr>
              <a:t> </a:t>
            </a:r>
            <a:r>
              <a:rPr sz="3600" b="1" dirty="0">
                <a:latin typeface="Arial"/>
                <a:cs typeface="Arial"/>
              </a:rPr>
              <a:t>GUIDANCE</a:t>
            </a:r>
            <a:endParaRPr sz="36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40" dirty="0"/>
              <a:t> </a:t>
            </a:r>
            <a:r>
              <a:rPr spc="-5" dirty="0"/>
              <a:t>19:</a:t>
            </a:r>
            <a:r>
              <a:rPr spc="-45" dirty="0"/>
              <a:t> </a:t>
            </a:r>
            <a:r>
              <a:rPr spc="-5" dirty="0"/>
              <a:t>Fractures</a:t>
            </a: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641604" y="1392936"/>
            <a:ext cx="11039081" cy="5139677"/>
          </a:xfrm>
          <a:prstGeom prst="rect">
            <a:avLst/>
          </a:prstGeom>
        </p:spPr>
      </p:pic>
      <p:graphicFrame>
        <p:nvGraphicFramePr>
          <p:cNvPr id="5" name="object 5"/>
          <p:cNvGraphicFramePr>
            <a:graphicFrameLocks noGrp="1"/>
          </p:cNvGraphicFramePr>
          <p:nvPr/>
        </p:nvGraphicFramePr>
        <p:xfrm>
          <a:off x="813244" y="1506542"/>
          <a:ext cx="10652759" cy="4869580"/>
        </p:xfrm>
        <a:graphic>
          <a:graphicData uri="http://schemas.openxmlformats.org/drawingml/2006/table">
            <a:tbl>
              <a:tblPr firstRow="1" bandRow="1">
                <a:tableStyleId>{2D5ABB26-0587-4C30-8999-92F81FD0307C}</a:tableStyleId>
              </a:tblPr>
              <a:tblGrid>
                <a:gridCol w="1074420">
                  <a:extLst>
                    <a:ext uri="{9D8B030D-6E8A-4147-A177-3AD203B41FA5}">
                      <a16:colId xmlns:a16="http://schemas.microsoft.com/office/drawing/2014/main" val="20000"/>
                    </a:ext>
                  </a:extLst>
                </a:gridCol>
                <a:gridCol w="5692139">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tblGrid>
              <a:tr h="752142">
                <a:tc>
                  <a:txBody>
                    <a:bodyPr/>
                    <a:lstStyle/>
                    <a:p>
                      <a:pPr marL="91440" marR="83185" indent="60960">
                        <a:lnSpc>
                          <a:spcPct val="100000"/>
                        </a:lnSpc>
                        <a:spcBef>
                          <a:spcPts val="994"/>
                        </a:spcBef>
                      </a:pPr>
                      <a:r>
                        <a:rPr sz="1600" b="1" spc="-5" dirty="0">
                          <a:latin typeface="Arial"/>
                          <a:cs typeface="Arial"/>
                        </a:rPr>
                        <a:t>Level of </a:t>
                      </a:r>
                      <a:r>
                        <a:rPr sz="1600" b="1" dirty="0">
                          <a:latin typeface="Arial"/>
                          <a:cs typeface="Arial"/>
                        </a:rPr>
                        <a:t> </a:t>
                      </a:r>
                      <a:r>
                        <a:rPr sz="1600" b="1" spc="-5" dirty="0">
                          <a:latin typeface="Arial"/>
                          <a:cs typeface="Arial"/>
                        </a:rPr>
                        <a:t>Evidence</a:t>
                      </a:r>
                      <a:endParaRPr sz="1600">
                        <a:latin typeface="Arial"/>
                        <a:cs typeface="Arial"/>
                      </a:endParaRPr>
                    </a:p>
                  </a:txBody>
                  <a:tcPr marL="0" marR="0" marT="126364"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55"/>
                        </a:spcBef>
                      </a:pPr>
                      <a:endParaRPr sz="1650">
                        <a:latin typeface="Times New Roman"/>
                        <a:cs typeface="Times New Roman"/>
                      </a:endParaRPr>
                    </a:p>
                    <a:p>
                      <a:pPr marL="114300">
                        <a:lnSpc>
                          <a:spcPct val="100000"/>
                        </a:lnSpc>
                      </a:pPr>
                      <a:r>
                        <a:rPr sz="1600" b="1" dirty="0">
                          <a:latin typeface="Arial"/>
                          <a:cs typeface="Arial"/>
                        </a:rPr>
                        <a:t>AHA</a:t>
                      </a:r>
                      <a:r>
                        <a:rPr sz="1600" b="1" spc="-15" dirty="0">
                          <a:latin typeface="Arial"/>
                          <a:cs typeface="Arial"/>
                        </a:rPr>
                        <a:t> </a:t>
                      </a:r>
                      <a:r>
                        <a:rPr sz="1600" b="1" spc="-5" dirty="0">
                          <a:latin typeface="Arial"/>
                          <a:cs typeface="Arial"/>
                        </a:rPr>
                        <a:t>Recommendation</a:t>
                      </a:r>
                      <a:r>
                        <a:rPr sz="1600" b="1" spc="-15" dirty="0">
                          <a:latin typeface="Arial"/>
                          <a:cs typeface="Arial"/>
                        </a:rPr>
                        <a:t> </a:t>
                      </a:r>
                      <a:r>
                        <a:rPr sz="1600" b="1" spc="-5" dirty="0">
                          <a:latin typeface="Arial"/>
                          <a:cs typeface="Arial"/>
                        </a:rPr>
                        <a:t>System</a:t>
                      </a:r>
                      <a:r>
                        <a:rPr sz="1600" b="1" dirty="0">
                          <a:latin typeface="Arial"/>
                          <a:cs typeface="Arial"/>
                        </a:rPr>
                        <a:t> </a:t>
                      </a:r>
                      <a:r>
                        <a:rPr sz="1600" b="1" spc="-5" dirty="0">
                          <a:latin typeface="Arial"/>
                          <a:cs typeface="Arial"/>
                        </a:rPr>
                        <a:t>Terminology</a:t>
                      </a:r>
                      <a:r>
                        <a:rPr sz="1600" b="1" dirty="0">
                          <a:latin typeface="Arial"/>
                          <a:cs typeface="Arial"/>
                        </a:rPr>
                        <a:t> </a:t>
                      </a:r>
                      <a:r>
                        <a:rPr sz="1600" b="1" spc="-5" dirty="0">
                          <a:latin typeface="Arial"/>
                          <a:cs typeface="Arial"/>
                        </a:rPr>
                        <a:t>Explanation</a:t>
                      </a:r>
                      <a:endParaRPr sz="1600">
                        <a:latin typeface="Arial"/>
                        <a:cs typeface="Arial"/>
                      </a:endParaRPr>
                    </a:p>
                  </a:txBody>
                  <a:tcPr marL="0" marR="0" marT="698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55"/>
                        </a:spcBef>
                      </a:pPr>
                      <a:endParaRPr sz="1650">
                        <a:latin typeface="Times New Roman"/>
                        <a:cs typeface="Times New Roman"/>
                      </a:endParaRPr>
                    </a:p>
                    <a:p>
                      <a:pPr marL="158115">
                        <a:lnSpc>
                          <a:spcPct val="100000"/>
                        </a:lnSpc>
                      </a:pPr>
                      <a:r>
                        <a:rPr sz="1600" b="1" spc="-5" dirty="0">
                          <a:latin typeface="Arial"/>
                          <a:cs typeface="Arial"/>
                        </a:rPr>
                        <a:t>Why the </a:t>
                      </a:r>
                      <a:r>
                        <a:rPr sz="1600" b="1" dirty="0">
                          <a:latin typeface="Arial"/>
                          <a:cs typeface="Arial"/>
                        </a:rPr>
                        <a:t>AHA</a:t>
                      </a:r>
                      <a:r>
                        <a:rPr sz="1600" b="1" spc="-10" dirty="0">
                          <a:latin typeface="Arial"/>
                          <a:cs typeface="Arial"/>
                        </a:rPr>
                        <a:t> </a:t>
                      </a:r>
                      <a:r>
                        <a:rPr sz="1600" b="1" spc="-5" dirty="0">
                          <a:latin typeface="Arial"/>
                          <a:cs typeface="Arial"/>
                        </a:rPr>
                        <a:t>Classification</a:t>
                      </a:r>
                      <a:r>
                        <a:rPr sz="1600" b="1" spc="5" dirty="0">
                          <a:latin typeface="Arial"/>
                          <a:cs typeface="Arial"/>
                        </a:rPr>
                        <a:t> </a:t>
                      </a:r>
                      <a:r>
                        <a:rPr sz="1600" b="1" spc="-5" dirty="0">
                          <a:latin typeface="Arial"/>
                          <a:cs typeface="Arial"/>
                        </a:rPr>
                        <a:t>System?</a:t>
                      </a:r>
                      <a:endParaRPr sz="1600">
                        <a:latin typeface="Arial"/>
                        <a:cs typeface="Arial"/>
                      </a:endParaRPr>
                    </a:p>
                  </a:txBody>
                  <a:tcPr marL="0" marR="0" marT="698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D1D2D3"/>
                    </a:solidFill>
                  </a:tcPr>
                </a:tc>
                <a:extLst>
                  <a:ext uri="{0D108BD9-81ED-4DB2-BD59-A6C34878D82A}">
                    <a16:rowId xmlns:a16="http://schemas.microsoft.com/office/drawing/2014/main" val="10000"/>
                  </a:ext>
                </a:extLst>
              </a:tr>
              <a:tr h="825540">
                <a:tc>
                  <a:txBody>
                    <a:bodyPr/>
                    <a:lstStyle/>
                    <a:p>
                      <a:pPr>
                        <a:lnSpc>
                          <a:spcPct val="100000"/>
                        </a:lnSpc>
                        <a:spcBef>
                          <a:spcPts val="10"/>
                        </a:spcBef>
                      </a:pPr>
                      <a:endParaRPr sz="2050">
                        <a:latin typeface="Times New Roman"/>
                        <a:cs typeface="Times New Roman"/>
                      </a:endParaRPr>
                    </a:p>
                    <a:p>
                      <a:pPr algn="ctr">
                        <a:lnSpc>
                          <a:spcPct val="100000"/>
                        </a:lnSpc>
                        <a:spcBef>
                          <a:spcPts val="5"/>
                        </a:spcBef>
                      </a:pPr>
                      <a:r>
                        <a:rPr sz="1400" b="1" dirty="0">
                          <a:latin typeface="Arial"/>
                          <a:cs typeface="Arial"/>
                        </a:rPr>
                        <a:t>A</a:t>
                      </a:r>
                      <a:endParaRPr sz="1400">
                        <a:latin typeface="Arial"/>
                        <a:cs typeface="Arial"/>
                      </a:endParaRPr>
                    </a:p>
                  </a:txBody>
                  <a:tcPr marL="0" marR="0" marT="127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a:txBody>
                    <a:bodyPr/>
                    <a:lstStyle/>
                    <a:p>
                      <a:pPr>
                        <a:lnSpc>
                          <a:spcPct val="100000"/>
                        </a:lnSpc>
                        <a:spcBef>
                          <a:spcPts val="35"/>
                        </a:spcBef>
                      </a:pPr>
                      <a:endParaRPr sz="1300">
                        <a:latin typeface="Times New Roman"/>
                        <a:cs typeface="Times New Roman"/>
                      </a:endParaRPr>
                    </a:p>
                    <a:p>
                      <a:pPr marL="287655" marR="723900">
                        <a:lnSpc>
                          <a:spcPct val="100000"/>
                        </a:lnSpc>
                      </a:pPr>
                      <a:r>
                        <a:rPr sz="1400" spc="-5" dirty="0">
                          <a:latin typeface="Arial MT"/>
                          <a:cs typeface="Arial MT"/>
                        </a:rPr>
                        <a:t>Evidence from multiple randomized clinical trials (RCT) with </a:t>
                      </a:r>
                      <a:r>
                        <a:rPr sz="1400" spc="-375" dirty="0">
                          <a:latin typeface="Arial MT"/>
                          <a:cs typeface="Arial MT"/>
                        </a:rPr>
                        <a:t> </a:t>
                      </a:r>
                      <a:r>
                        <a:rPr sz="1400" spc="-5" dirty="0">
                          <a:latin typeface="Arial MT"/>
                          <a:cs typeface="Arial MT"/>
                        </a:rPr>
                        <a:t>concordant</a:t>
                      </a:r>
                      <a:r>
                        <a:rPr sz="1400" spc="-20" dirty="0">
                          <a:latin typeface="Arial MT"/>
                          <a:cs typeface="Arial MT"/>
                        </a:rPr>
                        <a:t> </a:t>
                      </a:r>
                      <a:r>
                        <a:rPr sz="1400" spc="-5" dirty="0">
                          <a:latin typeface="Arial MT"/>
                          <a:cs typeface="Arial MT"/>
                        </a:rPr>
                        <a:t>results</a:t>
                      </a:r>
                      <a:r>
                        <a:rPr sz="1400" spc="-15" dirty="0">
                          <a:latin typeface="Arial MT"/>
                          <a:cs typeface="Arial MT"/>
                        </a:rPr>
                        <a:t> </a:t>
                      </a:r>
                      <a:r>
                        <a:rPr sz="1400" spc="-5" dirty="0">
                          <a:latin typeface="Arial MT"/>
                          <a:cs typeface="Arial MT"/>
                        </a:rPr>
                        <a:t>or</a:t>
                      </a:r>
                      <a:r>
                        <a:rPr sz="1400" spc="-15" dirty="0">
                          <a:latin typeface="Arial MT"/>
                          <a:cs typeface="Arial MT"/>
                        </a:rPr>
                        <a:t> </a:t>
                      </a:r>
                      <a:r>
                        <a:rPr sz="1400" spc="-5" dirty="0">
                          <a:latin typeface="Arial MT"/>
                          <a:cs typeface="Arial MT"/>
                        </a:rPr>
                        <a:t>from</a:t>
                      </a:r>
                      <a:r>
                        <a:rPr sz="1400" spc="-15" dirty="0">
                          <a:latin typeface="Arial MT"/>
                          <a:cs typeface="Arial MT"/>
                        </a:rPr>
                        <a:t> </a:t>
                      </a:r>
                      <a:r>
                        <a:rPr sz="1400" b="1" spc="-5" dirty="0">
                          <a:latin typeface="Arial"/>
                          <a:cs typeface="Arial"/>
                        </a:rPr>
                        <a:t>HIGH-QUALITY</a:t>
                      </a:r>
                      <a:r>
                        <a:rPr sz="1400" b="1" spc="10" dirty="0">
                          <a:latin typeface="Arial"/>
                          <a:cs typeface="Arial"/>
                        </a:rPr>
                        <a:t> </a:t>
                      </a:r>
                      <a:r>
                        <a:rPr sz="1400" spc="-5" dirty="0">
                          <a:latin typeface="Arial MT"/>
                          <a:cs typeface="Arial MT"/>
                        </a:rPr>
                        <a:t>meta-analyses.</a:t>
                      </a:r>
                      <a:endParaRPr sz="1400">
                        <a:latin typeface="Arial MT"/>
                        <a:cs typeface="Arial MT"/>
                      </a:endParaRPr>
                    </a:p>
                  </a:txBody>
                  <a:tcPr marL="0" marR="0" marT="44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rowSpan="5">
                  <a:txBody>
                    <a:bodyPr/>
                    <a:lstStyle/>
                    <a:p>
                      <a:pPr marL="573405" marR="427990" indent="-285750">
                        <a:lnSpc>
                          <a:spcPct val="100000"/>
                        </a:lnSpc>
                        <a:spcBef>
                          <a:spcPts val="805"/>
                        </a:spcBef>
                        <a:buSzPct val="125000"/>
                        <a:buChar char="•"/>
                        <a:tabLst>
                          <a:tab pos="573405" algn="l"/>
                          <a:tab pos="574040" algn="l"/>
                        </a:tabLst>
                      </a:pPr>
                      <a:r>
                        <a:rPr sz="1600" spc="-5" dirty="0">
                          <a:latin typeface="Arial MT"/>
                          <a:cs typeface="Arial MT"/>
                        </a:rPr>
                        <a:t>The level of evidence </a:t>
                      </a:r>
                      <a:r>
                        <a:rPr sz="1600" dirty="0">
                          <a:latin typeface="Arial MT"/>
                          <a:cs typeface="Arial MT"/>
                        </a:rPr>
                        <a:t> </a:t>
                      </a:r>
                      <a:r>
                        <a:rPr sz="1600" spc="-5" dirty="0">
                          <a:latin typeface="Arial MT"/>
                          <a:cs typeface="Arial MT"/>
                        </a:rPr>
                        <a:t>recommendations allow readers </a:t>
                      </a:r>
                      <a:r>
                        <a:rPr sz="1600" spc="-430" dirty="0">
                          <a:latin typeface="Arial MT"/>
                          <a:cs typeface="Arial MT"/>
                        </a:rPr>
                        <a:t> </a:t>
                      </a:r>
                      <a:r>
                        <a:rPr sz="1600" spc="-5" dirty="0">
                          <a:latin typeface="Arial MT"/>
                          <a:cs typeface="Arial MT"/>
                        </a:rPr>
                        <a:t>to quickly glean information on </a:t>
                      </a:r>
                      <a:r>
                        <a:rPr sz="1600" dirty="0">
                          <a:latin typeface="Arial MT"/>
                          <a:cs typeface="Arial MT"/>
                        </a:rPr>
                        <a:t> </a:t>
                      </a:r>
                      <a:r>
                        <a:rPr sz="1600" spc="-5" dirty="0">
                          <a:latin typeface="Arial MT"/>
                          <a:cs typeface="Arial MT"/>
                        </a:rPr>
                        <a:t>the</a:t>
                      </a:r>
                      <a:r>
                        <a:rPr sz="1600" dirty="0">
                          <a:latin typeface="Arial MT"/>
                          <a:cs typeface="Arial MT"/>
                        </a:rPr>
                        <a:t> </a:t>
                      </a:r>
                      <a:r>
                        <a:rPr sz="1600" spc="-5" dirty="0">
                          <a:latin typeface="Arial MT"/>
                          <a:cs typeface="Arial MT"/>
                        </a:rPr>
                        <a:t>strength,</a:t>
                      </a:r>
                      <a:r>
                        <a:rPr sz="1600" spc="10" dirty="0">
                          <a:latin typeface="Arial MT"/>
                          <a:cs typeface="Arial MT"/>
                        </a:rPr>
                        <a:t> </a:t>
                      </a:r>
                      <a:r>
                        <a:rPr sz="1600" spc="-5" dirty="0">
                          <a:latin typeface="Arial MT"/>
                          <a:cs typeface="Arial MT"/>
                        </a:rPr>
                        <a:t>certainty,</a:t>
                      </a:r>
                      <a:r>
                        <a:rPr sz="1600" spc="10" dirty="0">
                          <a:latin typeface="Arial MT"/>
                          <a:cs typeface="Arial MT"/>
                        </a:rPr>
                        <a:t> </a:t>
                      </a:r>
                      <a:r>
                        <a:rPr sz="1600" spc="-5" dirty="0">
                          <a:latin typeface="Arial MT"/>
                          <a:cs typeface="Arial MT"/>
                        </a:rPr>
                        <a:t>and </a:t>
                      </a:r>
                      <a:r>
                        <a:rPr sz="1600" dirty="0">
                          <a:latin typeface="Arial MT"/>
                          <a:cs typeface="Arial MT"/>
                        </a:rPr>
                        <a:t> </a:t>
                      </a:r>
                      <a:r>
                        <a:rPr sz="1600" spc="-5" dirty="0">
                          <a:latin typeface="Arial MT"/>
                          <a:cs typeface="Arial MT"/>
                        </a:rPr>
                        <a:t>quality of evidence supporting </a:t>
                      </a:r>
                      <a:r>
                        <a:rPr sz="1600" dirty="0">
                          <a:latin typeface="Arial MT"/>
                          <a:cs typeface="Arial MT"/>
                        </a:rPr>
                        <a:t> </a:t>
                      </a:r>
                      <a:r>
                        <a:rPr sz="1600" spc="-5" dirty="0">
                          <a:latin typeface="Arial MT"/>
                          <a:cs typeface="Arial MT"/>
                        </a:rPr>
                        <a:t>each</a:t>
                      </a:r>
                      <a:r>
                        <a:rPr sz="1600" spc="-10" dirty="0">
                          <a:latin typeface="Arial MT"/>
                          <a:cs typeface="Arial MT"/>
                        </a:rPr>
                        <a:t> </a:t>
                      </a:r>
                      <a:r>
                        <a:rPr sz="1600" spc="-5" dirty="0">
                          <a:latin typeface="Arial MT"/>
                          <a:cs typeface="Arial MT"/>
                        </a:rPr>
                        <a:t>recommendation.</a:t>
                      </a:r>
                      <a:endParaRPr sz="1600">
                        <a:latin typeface="Arial MT"/>
                        <a:cs typeface="Arial MT"/>
                      </a:endParaRPr>
                    </a:p>
                    <a:p>
                      <a:pPr>
                        <a:lnSpc>
                          <a:spcPct val="100000"/>
                        </a:lnSpc>
                        <a:spcBef>
                          <a:spcPts val="20"/>
                        </a:spcBef>
                        <a:buFont typeface="Arial MT"/>
                        <a:buChar char="•"/>
                      </a:pPr>
                      <a:endParaRPr sz="1650">
                        <a:latin typeface="Times New Roman"/>
                        <a:cs typeface="Times New Roman"/>
                      </a:endParaRPr>
                    </a:p>
                    <a:p>
                      <a:pPr marL="573405" marR="301625" indent="-285750">
                        <a:lnSpc>
                          <a:spcPct val="100000"/>
                        </a:lnSpc>
                        <a:buSzPct val="125000"/>
                        <a:buChar char="•"/>
                        <a:tabLst>
                          <a:tab pos="573405" algn="l"/>
                          <a:tab pos="574040" algn="l"/>
                        </a:tabLst>
                      </a:pPr>
                      <a:r>
                        <a:rPr sz="1600" dirty="0">
                          <a:latin typeface="Arial MT"/>
                          <a:cs typeface="Arial MT"/>
                        </a:rPr>
                        <a:t>A </a:t>
                      </a:r>
                      <a:r>
                        <a:rPr sz="1600" spc="-5" dirty="0">
                          <a:latin typeface="Arial MT"/>
                          <a:cs typeface="Arial MT"/>
                        </a:rPr>
                        <a:t>recommendation with Level of </a:t>
                      </a:r>
                      <a:r>
                        <a:rPr sz="1600" dirty="0">
                          <a:latin typeface="Arial MT"/>
                          <a:cs typeface="Arial MT"/>
                        </a:rPr>
                        <a:t> </a:t>
                      </a:r>
                      <a:r>
                        <a:rPr sz="1600" spc="-5" dirty="0">
                          <a:latin typeface="Arial MT"/>
                          <a:cs typeface="Arial MT"/>
                        </a:rPr>
                        <a:t>Evidence (LOE) </a:t>
                      </a:r>
                      <a:r>
                        <a:rPr sz="1600" dirty="0">
                          <a:latin typeface="Arial MT"/>
                          <a:cs typeface="Arial MT"/>
                        </a:rPr>
                        <a:t>C </a:t>
                      </a:r>
                      <a:r>
                        <a:rPr sz="1600" spc="-5" dirty="0">
                          <a:latin typeface="Arial MT"/>
                          <a:cs typeface="Arial MT"/>
                        </a:rPr>
                        <a:t>does not imply </a:t>
                      </a:r>
                      <a:r>
                        <a:rPr sz="1600" spc="-430" dirty="0">
                          <a:latin typeface="Arial MT"/>
                          <a:cs typeface="Arial MT"/>
                        </a:rPr>
                        <a:t> </a:t>
                      </a:r>
                      <a:r>
                        <a:rPr sz="1600" spc="-5" dirty="0">
                          <a:latin typeface="Arial MT"/>
                          <a:cs typeface="Arial MT"/>
                        </a:rPr>
                        <a:t>that</a:t>
                      </a:r>
                      <a:r>
                        <a:rPr sz="1600" spc="110" dirty="0">
                          <a:latin typeface="Arial MT"/>
                          <a:cs typeface="Arial MT"/>
                        </a:rPr>
                        <a:t> </a:t>
                      </a:r>
                      <a:r>
                        <a:rPr sz="1600" spc="-5" dirty="0">
                          <a:latin typeface="Arial MT"/>
                          <a:cs typeface="Arial MT"/>
                        </a:rPr>
                        <a:t>the</a:t>
                      </a:r>
                      <a:r>
                        <a:rPr sz="1600" spc="100" dirty="0">
                          <a:latin typeface="Arial MT"/>
                          <a:cs typeface="Arial MT"/>
                        </a:rPr>
                        <a:t> </a:t>
                      </a:r>
                      <a:r>
                        <a:rPr sz="1600" spc="-5" dirty="0">
                          <a:latin typeface="Arial MT"/>
                          <a:cs typeface="Arial MT"/>
                        </a:rPr>
                        <a:t>recommendation</a:t>
                      </a:r>
                      <a:r>
                        <a:rPr sz="1600" spc="105" dirty="0">
                          <a:latin typeface="Arial MT"/>
                          <a:cs typeface="Arial MT"/>
                        </a:rPr>
                        <a:t> </a:t>
                      </a:r>
                      <a:r>
                        <a:rPr sz="1600" spc="-5" dirty="0">
                          <a:latin typeface="Arial MT"/>
                          <a:cs typeface="Arial MT"/>
                        </a:rPr>
                        <a:t>is </a:t>
                      </a:r>
                      <a:r>
                        <a:rPr sz="1600" dirty="0">
                          <a:latin typeface="Arial MT"/>
                          <a:cs typeface="Arial MT"/>
                        </a:rPr>
                        <a:t> </a:t>
                      </a:r>
                      <a:r>
                        <a:rPr sz="1600" spc="-5" dirty="0">
                          <a:latin typeface="Arial MT"/>
                          <a:cs typeface="Arial MT"/>
                        </a:rPr>
                        <a:t>weak.</a:t>
                      </a:r>
                      <a:endParaRPr sz="1600">
                        <a:latin typeface="Arial MT"/>
                        <a:cs typeface="Arial MT"/>
                      </a:endParaRPr>
                    </a:p>
                    <a:p>
                      <a:pPr>
                        <a:lnSpc>
                          <a:spcPct val="100000"/>
                        </a:lnSpc>
                        <a:spcBef>
                          <a:spcPts val="20"/>
                        </a:spcBef>
                        <a:buFont typeface="Arial MT"/>
                        <a:buChar char="•"/>
                      </a:pPr>
                      <a:endParaRPr sz="1650">
                        <a:latin typeface="Times New Roman"/>
                        <a:cs typeface="Times New Roman"/>
                      </a:endParaRPr>
                    </a:p>
                    <a:p>
                      <a:pPr marL="573405" marR="344170" indent="-285750">
                        <a:lnSpc>
                          <a:spcPct val="100000"/>
                        </a:lnSpc>
                        <a:spcBef>
                          <a:spcPts val="5"/>
                        </a:spcBef>
                        <a:buSzPct val="125000"/>
                        <a:buChar char="•"/>
                        <a:tabLst>
                          <a:tab pos="573405" algn="l"/>
                          <a:tab pos="574040" algn="l"/>
                        </a:tabLst>
                      </a:pPr>
                      <a:r>
                        <a:rPr sz="1600" spc="-5" dirty="0">
                          <a:latin typeface="Arial MT"/>
                          <a:cs typeface="Arial MT"/>
                        </a:rPr>
                        <a:t>Although, </a:t>
                      </a:r>
                      <a:r>
                        <a:rPr sz="1600" dirty="0">
                          <a:latin typeface="Arial MT"/>
                          <a:cs typeface="Arial MT"/>
                        </a:rPr>
                        <a:t>RCTs </a:t>
                      </a:r>
                      <a:r>
                        <a:rPr sz="1600" spc="-5" dirty="0">
                          <a:latin typeface="Arial MT"/>
                          <a:cs typeface="Arial MT"/>
                        </a:rPr>
                        <a:t>are unavailable, </a:t>
                      </a:r>
                      <a:r>
                        <a:rPr sz="1600" spc="-430" dirty="0">
                          <a:latin typeface="Arial MT"/>
                          <a:cs typeface="Arial MT"/>
                        </a:rPr>
                        <a:t> </a:t>
                      </a:r>
                      <a:r>
                        <a:rPr sz="1600" spc="-5" dirty="0">
                          <a:latin typeface="Arial MT"/>
                          <a:cs typeface="Arial MT"/>
                        </a:rPr>
                        <a:t>there</a:t>
                      </a:r>
                      <a:r>
                        <a:rPr sz="1600" dirty="0">
                          <a:latin typeface="Arial MT"/>
                          <a:cs typeface="Arial MT"/>
                        </a:rPr>
                        <a:t> </a:t>
                      </a:r>
                      <a:r>
                        <a:rPr sz="1600" spc="-5" dirty="0">
                          <a:latin typeface="Arial MT"/>
                          <a:cs typeface="Arial MT"/>
                        </a:rPr>
                        <a:t>may</a:t>
                      </a:r>
                      <a:r>
                        <a:rPr sz="1600" spc="5" dirty="0">
                          <a:latin typeface="Arial MT"/>
                          <a:cs typeface="Arial MT"/>
                        </a:rPr>
                        <a:t> </a:t>
                      </a:r>
                      <a:r>
                        <a:rPr sz="1600" spc="-5" dirty="0">
                          <a:latin typeface="Arial MT"/>
                          <a:cs typeface="Arial MT"/>
                        </a:rPr>
                        <a:t>be</a:t>
                      </a:r>
                      <a:r>
                        <a:rPr sz="1600" spc="-10" dirty="0">
                          <a:latin typeface="Arial MT"/>
                          <a:cs typeface="Arial MT"/>
                        </a:rPr>
                        <a:t> </a:t>
                      </a:r>
                      <a:r>
                        <a:rPr sz="1600" dirty="0">
                          <a:latin typeface="Arial MT"/>
                          <a:cs typeface="Arial MT"/>
                        </a:rPr>
                        <a:t>a</a:t>
                      </a:r>
                      <a:r>
                        <a:rPr sz="1600" spc="-5" dirty="0">
                          <a:latin typeface="Arial MT"/>
                          <a:cs typeface="Arial MT"/>
                        </a:rPr>
                        <a:t> very</a:t>
                      </a:r>
                      <a:r>
                        <a:rPr sz="1600" dirty="0">
                          <a:latin typeface="Arial MT"/>
                          <a:cs typeface="Arial MT"/>
                        </a:rPr>
                        <a:t> </a:t>
                      </a:r>
                      <a:r>
                        <a:rPr sz="1600" spc="-5" dirty="0">
                          <a:latin typeface="Arial MT"/>
                          <a:cs typeface="Arial MT"/>
                        </a:rPr>
                        <a:t>clear</a:t>
                      </a:r>
                      <a:r>
                        <a:rPr sz="1600" dirty="0">
                          <a:latin typeface="Arial MT"/>
                          <a:cs typeface="Arial MT"/>
                        </a:rPr>
                        <a:t> </a:t>
                      </a:r>
                      <a:r>
                        <a:rPr sz="1600" spc="-5" dirty="0">
                          <a:latin typeface="Arial MT"/>
                          <a:cs typeface="Arial MT"/>
                        </a:rPr>
                        <a:t>clinical </a:t>
                      </a:r>
                      <a:r>
                        <a:rPr sz="1600" spc="-430" dirty="0">
                          <a:latin typeface="Arial MT"/>
                          <a:cs typeface="Arial MT"/>
                        </a:rPr>
                        <a:t> </a:t>
                      </a:r>
                      <a:r>
                        <a:rPr sz="1600" spc="-5" dirty="0">
                          <a:latin typeface="Arial MT"/>
                          <a:cs typeface="Arial MT"/>
                        </a:rPr>
                        <a:t>consensus</a:t>
                      </a:r>
                      <a:r>
                        <a:rPr sz="1600" spc="-15" dirty="0">
                          <a:latin typeface="Arial MT"/>
                          <a:cs typeface="Arial MT"/>
                        </a:rPr>
                        <a:t> </a:t>
                      </a:r>
                      <a:r>
                        <a:rPr sz="1600" spc="-5" dirty="0">
                          <a:latin typeface="Arial MT"/>
                          <a:cs typeface="Arial MT"/>
                        </a:rPr>
                        <a:t>that</a:t>
                      </a:r>
                      <a:r>
                        <a:rPr sz="1600" spc="10" dirty="0">
                          <a:latin typeface="Arial MT"/>
                          <a:cs typeface="Arial MT"/>
                        </a:rPr>
                        <a:t> </a:t>
                      </a:r>
                      <a:r>
                        <a:rPr sz="1600" dirty="0">
                          <a:latin typeface="Arial MT"/>
                          <a:cs typeface="Arial MT"/>
                        </a:rPr>
                        <a:t>a</a:t>
                      </a:r>
                      <a:r>
                        <a:rPr sz="1600" spc="-5" dirty="0">
                          <a:latin typeface="Arial MT"/>
                          <a:cs typeface="Arial MT"/>
                        </a:rPr>
                        <a:t> particular</a:t>
                      </a:r>
                      <a:r>
                        <a:rPr sz="1600" spc="5" dirty="0">
                          <a:latin typeface="Arial MT"/>
                          <a:cs typeface="Arial MT"/>
                        </a:rPr>
                        <a:t> </a:t>
                      </a:r>
                      <a:r>
                        <a:rPr sz="1600" spc="-5" dirty="0">
                          <a:latin typeface="Arial MT"/>
                          <a:cs typeface="Arial MT"/>
                        </a:rPr>
                        <a:t>test </a:t>
                      </a:r>
                      <a:r>
                        <a:rPr sz="1600" dirty="0">
                          <a:latin typeface="Arial MT"/>
                          <a:cs typeface="Arial MT"/>
                        </a:rPr>
                        <a:t> </a:t>
                      </a:r>
                      <a:r>
                        <a:rPr sz="1600" spc="-5" dirty="0">
                          <a:latin typeface="Arial MT"/>
                          <a:cs typeface="Arial MT"/>
                        </a:rPr>
                        <a:t>or</a:t>
                      </a:r>
                      <a:r>
                        <a:rPr sz="1600" spc="5" dirty="0">
                          <a:latin typeface="Arial MT"/>
                          <a:cs typeface="Arial MT"/>
                        </a:rPr>
                        <a:t> </a:t>
                      </a:r>
                      <a:r>
                        <a:rPr sz="1600" spc="-5" dirty="0">
                          <a:latin typeface="Arial MT"/>
                          <a:cs typeface="Arial MT"/>
                        </a:rPr>
                        <a:t>therapy</a:t>
                      </a:r>
                      <a:r>
                        <a:rPr sz="1600" dirty="0">
                          <a:latin typeface="Arial MT"/>
                          <a:cs typeface="Arial MT"/>
                        </a:rPr>
                        <a:t> </a:t>
                      </a:r>
                      <a:r>
                        <a:rPr sz="1600" spc="-5" dirty="0">
                          <a:latin typeface="Arial MT"/>
                          <a:cs typeface="Arial MT"/>
                        </a:rPr>
                        <a:t>is useful</a:t>
                      </a:r>
                      <a:r>
                        <a:rPr sz="1600" spc="-10" dirty="0">
                          <a:latin typeface="Arial MT"/>
                          <a:cs typeface="Arial MT"/>
                        </a:rPr>
                        <a:t> </a:t>
                      </a:r>
                      <a:r>
                        <a:rPr sz="1600" spc="-5" dirty="0">
                          <a:latin typeface="Arial MT"/>
                          <a:cs typeface="Arial MT"/>
                        </a:rPr>
                        <a:t>or</a:t>
                      </a:r>
                      <a:r>
                        <a:rPr sz="1600" spc="10" dirty="0">
                          <a:latin typeface="Arial MT"/>
                          <a:cs typeface="Arial MT"/>
                        </a:rPr>
                        <a:t> </a:t>
                      </a:r>
                      <a:r>
                        <a:rPr sz="1600" spc="-5" dirty="0">
                          <a:latin typeface="Arial MT"/>
                          <a:cs typeface="Arial MT"/>
                        </a:rPr>
                        <a:t>effective.</a:t>
                      </a:r>
                      <a:endParaRPr sz="1600">
                        <a:latin typeface="Arial MT"/>
                        <a:cs typeface="Arial MT"/>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1"/>
                  </a:ext>
                </a:extLst>
              </a:tr>
              <a:tr h="856080">
                <a:tc>
                  <a:txBody>
                    <a:bodyPr/>
                    <a:lstStyle/>
                    <a:p>
                      <a:pPr>
                        <a:lnSpc>
                          <a:spcPct val="100000"/>
                        </a:lnSpc>
                        <a:spcBef>
                          <a:spcPts val="20"/>
                        </a:spcBef>
                      </a:pPr>
                      <a:endParaRPr sz="2150">
                        <a:latin typeface="Times New Roman"/>
                        <a:cs typeface="Times New Roman"/>
                      </a:endParaRPr>
                    </a:p>
                    <a:p>
                      <a:pPr algn="ctr">
                        <a:lnSpc>
                          <a:spcPct val="100000"/>
                        </a:lnSpc>
                      </a:pPr>
                      <a:r>
                        <a:rPr sz="1400" b="1" spc="-5" dirty="0">
                          <a:latin typeface="Arial"/>
                          <a:cs typeface="Arial"/>
                        </a:rPr>
                        <a:t>B-R</a:t>
                      </a:r>
                      <a:endParaRPr sz="1400">
                        <a:latin typeface="Arial"/>
                        <a:cs typeface="Arial"/>
                      </a:endParaRPr>
                    </a:p>
                  </a:txBody>
                  <a:tcPr marL="0" marR="0" marT="25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726440">
                        <a:lnSpc>
                          <a:spcPct val="100000"/>
                        </a:lnSpc>
                        <a:spcBef>
                          <a:spcPts val="810"/>
                        </a:spcBef>
                      </a:pPr>
                      <a:r>
                        <a:rPr sz="1400" spc="-5" dirty="0">
                          <a:latin typeface="Arial MT"/>
                          <a:cs typeface="Arial MT"/>
                        </a:rPr>
                        <a:t>Evidence from moderate-quality trials, or a meta-analysis of </a:t>
                      </a:r>
                      <a:r>
                        <a:rPr sz="1400" spc="-375" dirty="0">
                          <a:latin typeface="Arial MT"/>
                          <a:cs typeface="Arial MT"/>
                        </a:rPr>
                        <a:t> </a:t>
                      </a:r>
                      <a:r>
                        <a:rPr sz="1400" spc="-5" dirty="0">
                          <a:latin typeface="Arial MT"/>
                          <a:cs typeface="Arial MT"/>
                        </a:rPr>
                        <a:t>moderate quality (RCT) followed by an R to denote </a:t>
                      </a:r>
                      <a:r>
                        <a:rPr sz="1400" dirty="0">
                          <a:latin typeface="Arial MT"/>
                          <a:cs typeface="Arial MT"/>
                        </a:rPr>
                        <a:t> </a:t>
                      </a:r>
                      <a:r>
                        <a:rPr sz="1400" b="1" spc="-10" dirty="0">
                          <a:latin typeface="Arial"/>
                          <a:cs typeface="Arial"/>
                        </a:rPr>
                        <a:t>RANDOMIZED</a:t>
                      </a:r>
                      <a:r>
                        <a:rPr sz="1400" b="1" spc="15" dirty="0">
                          <a:latin typeface="Arial"/>
                          <a:cs typeface="Arial"/>
                        </a:rPr>
                        <a:t> </a:t>
                      </a:r>
                      <a:r>
                        <a:rPr sz="1400" spc="-5"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2"/>
                  </a:ext>
                </a:extLst>
              </a:tr>
              <a:tr h="856080">
                <a:tc>
                  <a:txBody>
                    <a:bodyPr/>
                    <a:lstStyle/>
                    <a:p>
                      <a:pPr>
                        <a:lnSpc>
                          <a:spcPct val="100000"/>
                        </a:lnSpc>
                        <a:spcBef>
                          <a:spcPts val="20"/>
                        </a:spcBef>
                      </a:pPr>
                      <a:endParaRPr sz="2150">
                        <a:latin typeface="Times New Roman"/>
                        <a:cs typeface="Times New Roman"/>
                      </a:endParaRPr>
                    </a:p>
                    <a:p>
                      <a:pPr algn="ctr">
                        <a:lnSpc>
                          <a:spcPct val="100000"/>
                        </a:lnSpc>
                      </a:pPr>
                      <a:r>
                        <a:rPr sz="1400" b="1" spc="-5" dirty="0">
                          <a:latin typeface="Arial"/>
                          <a:cs typeface="Arial"/>
                        </a:rPr>
                        <a:t>B-NR</a:t>
                      </a:r>
                      <a:endParaRPr sz="1400">
                        <a:latin typeface="Arial"/>
                        <a:cs typeface="Arial"/>
                      </a:endParaRPr>
                    </a:p>
                  </a:txBody>
                  <a:tcPr marL="0" marR="0" marT="25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351790">
                        <a:lnSpc>
                          <a:spcPct val="100000"/>
                        </a:lnSpc>
                        <a:spcBef>
                          <a:spcPts val="810"/>
                        </a:spcBef>
                      </a:pPr>
                      <a:r>
                        <a:rPr sz="1400" spc="-5" dirty="0">
                          <a:latin typeface="Arial MT"/>
                          <a:cs typeface="Arial MT"/>
                        </a:rPr>
                        <a:t>Evidence from moderate-quality trials, or a meta-analysis of </a:t>
                      </a:r>
                      <a:r>
                        <a:rPr sz="1400" dirty="0">
                          <a:latin typeface="Arial MT"/>
                          <a:cs typeface="Arial MT"/>
                        </a:rPr>
                        <a:t> </a:t>
                      </a:r>
                      <a:r>
                        <a:rPr sz="1400" spc="-5" dirty="0">
                          <a:latin typeface="Arial MT"/>
                          <a:cs typeface="Arial MT"/>
                        </a:rPr>
                        <a:t>moderate</a:t>
                      </a:r>
                      <a:r>
                        <a:rPr sz="1400" spc="-15" dirty="0">
                          <a:latin typeface="Arial MT"/>
                          <a:cs typeface="Arial MT"/>
                        </a:rPr>
                        <a:t> </a:t>
                      </a:r>
                      <a:r>
                        <a:rPr sz="1400" spc="-5" dirty="0">
                          <a:latin typeface="Arial MT"/>
                          <a:cs typeface="Arial MT"/>
                        </a:rPr>
                        <a:t>quality</a:t>
                      </a:r>
                      <a:r>
                        <a:rPr sz="1400" spc="-15" dirty="0">
                          <a:latin typeface="Arial MT"/>
                          <a:cs typeface="Arial MT"/>
                        </a:rPr>
                        <a:t> </a:t>
                      </a:r>
                      <a:r>
                        <a:rPr sz="1400" spc="-5" dirty="0">
                          <a:latin typeface="Arial MT"/>
                          <a:cs typeface="Arial MT"/>
                        </a:rPr>
                        <a:t>followed by</a:t>
                      </a:r>
                      <a:r>
                        <a:rPr sz="1400" spc="5" dirty="0">
                          <a:latin typeface="Arial MT"/>
                          <a:cs typeface="Arial MT"/>
                        </a:rPr>
                        <a:t> </a:t>
                      </a:r>
                      <a:r>
                        <a:rPr sz="1400" spc="-5" dirty="0">
                          <a:latin typeface="Arial MT"/>
                          <a:cs typeface="Arial MT"/>
                        </a:rPr>
                        <a:t>NR</a:t>
                      </a:r>
                      <a:r>
                        <a:rPr sz="1400" spc="15" dirty="0">
                          <a:latin typeface="Arial MT"/>
                          <a:cs typeface="Arial MT"/>
                        </a:rPr>
                        <a:t> </a:t>
                      </a:r>
                      <a:r>
                        <a:rPr sz="1400" spc="-5" dirty="0">
                          <a:latin typeface="Arial MT"/>
                          <a:cs typeface="Arial MT"/>
                        </a:rPr>
                        <a:t>to</a:t>
                      </a:r>
                      <a:r>
                        <a:rPr sz="1400" dirty="0">
                          <a:latin typeface="Arial MT"/>
                          <a:cs typeface="Arial MT"/>
                        </a:rPr>
                        <a:t> </a:t>
                      </a:r>
                      <a:r>
                        <a:rPr sz="1400" spc="-5" dirty="0">
                          <a:latin typeface="Arial MT"/>
                          <a:cs typeface="Arial MT"/>
                        </a:rPr>
                        <a:t>denote</a:t>
                      </a:r>
                      <a:r>
                        <a:rPr sz="1400" spc="-15" dirty="0">
                          <a:latin typeface="Arial MT"/>
                          <a:cs typeface="Arial MT"/>
                        </a:rPr>
                        <a:t> </a:t>
                      </a:r>
                      <a:r>
                        <a:rPr sz="1400" b="1" spc="-10" dirty="0">
                          <a:latin typeface="Arial"/>
                          <a:cs typeface="Arial"/>
                        </a:rPr>
                        <a:t>NON-RANDOMIZED </a:t>
                      </a:r>
                      <a:r>
                        <a:rPr sz="1400" b="1" spc="-375" dirty="0">
                          <a:latin typeface="Arial"/>
                          <a:cs typeface="Arial"/>
                        </a:rPr>
                        <a:t> </a:t>
                      </a:r>
                      <a:r>
                        <a:rPr sz="1400" spc="-5"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3"/>
                  </a:ext>
                </a:extLst>
              </a:tr>
              <a:tr h="642719">
                <a:tc>
                  <a:txBody>
                    <a:bodyPr/>
                    <a:lstStyle/>
                    <a:p>
                      <a:pPr>
                        <a:lnSpc>
                          <a:spcPct val="100000"/>
                        </a:lnSpc>
                        <a:spcBef>
                          <a:spcPts val="40"/>
                        </a:spcBef>
                      </a:pPr>
                      <a:endParaRPr sz="1400">
                        <a:latin typeface="Times New Roman"/>
                        <a:cs typeface="Times New Roman"/>
                      </a:endParaRPr>
                    </a:p>
                    <a:p>
                      <a:pPr algn="ctr">
                        <a:lnSpc>
                          <a:spcPct val="100000"/>
                        </a:lnSpc>
                      </a:pPr>
                      <a:r>
                        <a:rPr sz="1400" b="1" spc="-5" dirty="0">
                          <a:latin typeface="Arial"/>
                          <a:cs typeface="Arial"/>
                        </a:rPr>
                        <a:t>C-LD</a:t>
                      </a:r>
                      <a:endParaRPr sz="1400">
                        <a:latin typeface="Arial"/>
                        <a:cs typeface="Arial"/>
                      </a:endParaRPr>
                    </a:p>
                  </a:txBody>
                  <a:tcPr marL="0" marR="0" marT="508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7655" marR="931544">
                        <a:lnSpc>
                          <a:spcPct val="100000"/>
                        </a:lnSpc>
                        <a:spcBef>
                          <a:spcPts val="810"/>
                        </a:spcBef>
                      </a:pPr>
                      <a:r>
                        <a:rPr sz="1400" spc="-5" dirty="0">
                          <a:latin typeface="Arial MT"/>
                          <a:cs typeface="Arial MT"/>
                        </a:rPr>
                        <a:t>There is no convincing evidence and is followed by LD to </a:t>
                      </a:r>
                      <a:r>
                        <a:rPr sz="1400" spc="-375" dirty="0">
                          <a:latin typeface="Arial MT"/>
                          <a:cs typeface="Arial MT"/>
                        </a:rPr>
                        <a:t> </a:t>
                      </a:r>
                      <a:r>
                        <a:rPr sz="1400" spc="-5" dirty="0">
                          <a:latin typeface="Arial MT"/>
                          <a:cs typeface="Arial MT"/>
                        </a:rPr>
                        <a:t>indicate</a:t>
                      </a:r>
                      <a:r>
                        <a:rPr sz="1400" spc="-30" dirty="0">
                          <a:latin typeface="Arial MT"/>
                          <a:cs typeface="Arial MT"/>
                        </a:rPr>
                        <a:t> </a:t>
                      </a:r>
                      <a:r>
                        <a:rPr sz="1400" b="1" spc="-5" dirty="0">
                          <a:latin typeface="Arial"/>
                          <a:cs typeface="Arial"/>
                        </a:rPr>
                        <a:t>LIMITED </a:t>
                      </a:r>
                      <a:r>
                        <a:rPr sz="1400" b="1" spc="-10" dirty="0">
                          <a:latin typeface="Arial"/>
                          <a:cs typeface="Arial"/>
                        </a:rPr>
                        <a:t>DATA</a:t>
                      </a:r>
                      <a:endParaRPr sz="1400">
                        <a:latin typeface="Arial"/>
                        <a:cs typeface="Arial"/>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4"/>
                  </a:ext>
                </a:extLst>
              </a:tr>
              <a:tr h="937019">
                <a:tc>
                  <a:txBody>
                    <a:bodyPr/>
                    <a:lstStyle/>
                    <a:p>
                      <a:pPr>
                        <a:lnSpc>
                          <a:spcPct val="100000"/>
                        </a:lnSpc>
                      </a:pPr>
                      <a:endParaRPr sz="1500">
                        <a:latin typeface="Times New Roman"/>
                        <a:cs typeface="Times New Roman"/>
                      </a:endParaRPr>
                    </a:p>
                    <a:p>
                      <a:pPr algn="ctr">
                        <a:lnSpc>
                          <a:spcPct val="100000"/>
                        </a:lnSpc>
                        <a:spcBef>
                          <a:spcPts val="1085"/>
                        </a:spcBef>
                      </a:pPr>
                      <a:r>
                        <a:rPr sz="1400" b="1" spc="-5" dirty="0">
                          <a:latin typeface="Arial"/>
                          <a:cs typeface="Arial"/>
                        </a:rPr>
                        <a:t>C-EO</a:t>
                      </a:r>
                      <a:endParaRPr sz="140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marL="287655" marR="664210">
                        <a:lnSpc>
                          <a:spcPct val="100000"/>
                        </a:lnSpc>
                        <a:spcBef>
                          <a:spcPts val="1130"/>
                        </a:spcBef>
                      </a:pPr>
                      <a:r>
                        <a:rPr sz="1400" spc="-5" dirty="0">
                          <a:latin typeface="Arial MT"/>
                          <a:cs typeface="Arial MT"/>
                        </a:rPr>
                        <a:t>There is no convincing evidence and is followed by EO if the </a:t>
                      </a:r>
                      <a:r>
                        <a:rPr sz="1400" spc="-375" dirty="0">
                          <a:latin typeface="Arial MT"/>
                          <a:cs typeface="Arial MT"/>
                        </a:rPr>
                        <a:t> </a:t>
                      </a:r>
                      <a:r>
                        <a:rPr sz="1400" spc="-5" dirty="0">
                          <a:latin typeface="Arial MT"/>
                          <a:cs typeface="Arial MT"/>
                        </a:rPr>
                        <a:t>consensus is based on </a:t>
                      </a:r>
                      <a:r>
                        <a:rPr sz="1400" b="1" spc="-5" dirty="0">
                          <a:latin typeface="Arial"/>
                          <a:cs typeface="Arial"/>
                        </a:rPr>
                        <a:t>EXPERT OPINION</a:t>
                      </a:r>
                      <a:r>
                        <a:rPr sz="1400" spc="-5" dirty="0">
                          <a:latin typeface="Arial MT"/>
                          <a:cs typeface="Arial MT"/>
                        </a:rPr>
                        <a:t>, case studies or </a:t>
                      </a:r>
                      <a:r>
                        <a:rPr sz="1400" dirty="0">
                          <a:latin typeface="Arial MT"/>
                          <a:cs typeface="Arial MT"/>
                        </a:rPr>
                        <a:t> </a:t>
                      </a:r>
                      <a:r>
                        <a:rPr sz="1400" spc="-5" dirty="0">
                          <a:latin typeface="Arial MT"/>
                          <a:cs typeface="Arial MT"/>
                        </a:rPr>
                        <a:t>standards</a:t>
                      </a:r>
                      <a:r>
                        <a:rPr sz="1400" spc="-25" dirty="0">
                          <a:latin typeface="Arial MT"/>
                          <a:cs typeface="Arial MT"/>
                        </a:rPr>
                        <a:t> </a:t>
                      </a:r>
                      <a:r>
                        <a:rPr sz="1400" spc="-5" dirty="0">
                          <a:latin typeface="Arial MT"/>
                          <a:cs typeface="Arial MT"/>
                        </a:rPr>
                        <a:t>of care.</a:t>
                      </a:r>
                      <a:endParaRPr sz="1400">
                        <a:latin typeface="Arial MT"/>
                        <a:cs typeface="Arial MT"/>
                      </a:endParaRPr>
                    </a:p>
                  </a:txBody>
                  <a:tcPr marL="0" marR="0" marT="14351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18</a:t>
            </a:fld>
            <a:endParaRPr sz="1200"/>
          </a:p>
        </p:txBody>
      </p:sp>
      <p:sp>
        <p:nvSpPr>
          <p:cNvPr id="6" name="object 6"/>
          <p:cNvSpPr txBox="1"/>
          <p:nvPr/>
        </p:nvSpPr>
        <p:spPr>
          <a:xfrm>
            <a:off x="1048321" y="836808"/>
            <a:ext cx="10213340" cy="574040"/>
          </a:xfrm>
          <a:prstGeom prst="rect">
            <a:avLst/>
          </a:prstGeom>
        </p:spPr>
        <p:txBody>
          <a:bodyPr vert="horz" wrap="square" lIns="0" tIns="12700" rIns="0" bIns="0" rtlCol="0">
            <a:spAutoFit/>
          </a:bodyPr>
          <a:lstStyle/>
          <a:p>
            <a:pPr marL="12700">
              <a:lnSpc>
                <a:spcPct val="100000"/>
              </a:lnSpc>
              <a:spcBef>
                <a:spcPts val="100"/>
              </a:spcBef>
            </a:pPr>
            <a:r>
              <a:rPr sz="3600" b="1" spc="-5" dirty="0">
                <a:latin typeface="Arial"/>
                <a:cs typeface="Arial"/>
              </a:rPr>
              <a:t>ASSESSING</a:t>
            </a:r>
            <a:r>
              <a:rPr sz="3600" b="1" spc="-25" dirty="0">
                <a:latin typeface="Arial"/>
                <a:cs typeface="Arial"/>
              </a:rPr>
              <a:t> </a:t>
            </a:r>
            <a:r>
              <a:rPr sz="3600" b="1" spc="-5" dirty="0">
                <a:latin typeface="Arial"/>
                <a:cs typeface="Arial"/>
              </a:rPr>
              <a:t>THE</a:t>
            </a:r>
            <a:r>
              <a:rPr sz="3600" b="1" spc="-25" dirty="0">
                <a:latin typeface="Arial"/>
                <a:cs typeface="Arial"/>
              </a:rPr>
              <a:t> </a:t>
            </a:r>
            <a:r>
              <a:rPr sz="3600" b="1" dirty="0">
                <a:latin typeface="Arial"/>
                <a:cs typeface="Arial"/>
              </a:rPr>
              <a:t>EVIDENCE</a:t>
            </a:r>
            <a:r>
              <a:rPr sz="3600" b="1" spc="-15" dirty="0">
                <a:latin typeface="Arial"/>
                <a:cs typeface="Arial"/>
              </a:rPr>
              <a:t> </a:t>
            </a:r>
            <a:r>
              <a:rPr sz="3600" b="1" dirty="0">
                <a:latin typeface="Arial"/>
                <a:cs typeface="Arial"/>
              </a:rPr>
              <a:t>FOR</a:t>
            </a:r>
            <a:r>
              <a:rPr sz="3600" b="1" spc="-25" dirty="0">
                <a:latin typeface="Arial"/>
                <a:cs typeface="Arial"/>
              </a:rPr>
              <a:t> </a:t>
            </a:r>
            <a:r>
              <a:rPr sz="3600" b="1" dirty="0">
                <a:latin typeface="Arial"/>
                <a:cs typeface="Arial"/>
              </a:rPr>
              <a:t>GUIDELINES</a:t>
            </a:r>
            <a:endParaRPr sz="36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807584" y="289778"/>
            <a:ext cx="257746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A0A6AA"/>
                </a:solidFill>
                <a:latin typeface="Arial"/>
                <a:cs typeface="Arial"/>
              </a:rPr>
              <a:t>Module</a:t>
            </a:r>
            <a:r>
              <a:rPr sz="2000" b="1" spc="-40" dirty="0">
                <a:solidFill>
                  <a:srgbClr val="A0A6AA"/>
                </a:solidFill>
                <a:latin typeface="Arial"/>
                <a:cs typeface="Arial"/>
              </a:rPr>
              <a:t> </a:t>
            </a:r>
            <a:r>
              <a:rPr sz="2000" b="1" spc="-5" dirty="0">
                <a:solidFill>
                  <a:srgbClr val="A0A6AA"/>
                </a:solidFill>
                <a:latin typeface="Arial"/>
                <a:cs typeface="Arial"/>
              </a:rPr>
              <a:t>19:</a:t>
            </a:r>
            <a:r>
              <a:rPr sz="2000" b="1" spc="-45" dirty="0">
                <a:solidFill>
                  <a:srgbClr val="A0A6AA"/>
                </a:solidFill>
                <a:latin typeface="Arial"/>
                <a:cs typeface="Arial"/>
              </a:rPr>
              <a:t> </a:t>
            </a:r>
            <a:r>
              <a:rPr sz="2000" b="1" spc="-5" dirty="0">
                <a:solidFill>
                  <a:srgbClr val="A0A6AA"/>
                </a:solidFill>
                <a:latin typeface="Arial"/>
                <a:cs typeface="Arial"/>
              </a:rPr>
              <a:t>Fractures</a:t>
            </a:r>
            <a:endParaRPr sz="2000">
              <a:latin typeface="Arial"/>
              <a:cs typeface="Arial"/>
            </a:endParaRPr>
          </a:p>
        </p:txBody>
      </p:sp>
      <p:sp>
        <p:nvSpPr>
          <p:cNvPr id="5" name="object 5"/>
          <p:cNvSpPr txBox="1">
            <a:spLocks noGrp="1"/>
          </p:cNvSpPr>
          <p:nvPr>
            <p:ph type="title"/>
          </p:nvPr>
        </p:nvSpPr>
        <p:spPr>
          <a:xfrm>
            <a:off x="4395024" y="772006"/>
            <a:ext cx="3481704"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SKILL</a:t>
            </a:r>
            <a:r>
              <a:rPr sz="3600" spc="-55" dirty="0">
                <a:solidFill>
                  <a:srgbClr val="FFFFFF"/>
                </a:solidFill>
              </a:rPr>
              <a:t> </a:t>
            </a:r>
            <a:r>
              <a:rPr sz="3600" spc="-5" dirty="0">
                <a:solidFill>
                  <a:srgbClr val="FFFFFF"/>
                </a:solidFill>
              </a:rPr>
              <a:t>STATION</a:t>
            </a:r>
            <a:endParaRPr sz="3600"/>
          </a:p>
        </p:txBody>
      </p:sp>
      <p:sp>
        <p:nvSpPr>
          <p:cNvPr id="6" name="object 6"/>
          <p:cNvSpPr txBox="1"/>
          <p:nvPr/>
        </p:nvSpPr>
        <p:spPr>
          <a:xfrm>
            <a:off x="4530394" y="1993577"/>
            <a:ext cx="4730115" cy="2056764"/>
          </a:xfrm>
          <a:prstGeom prst="rect">
            <a:avLst/>
          </a:prstGeom>
        </p:spPr>
        <p:txBody>
          <a:bodyPr vert="horz" wrap="square" lIns="0" tIns="12700" rIns="0" bIns="0" rtlCol="0">
            <a:spAutoFit/>
          </a:bodyPr>
          <a:lstStyle/>
          <a:p>
            <a:pPr marL="53340" algn="just">
              <a:lnSpc>
                <a:spcPct val="100000"/>
              </a:lnSpc>
              <a:spcBef>
                <a:spcPts val="100"/>
              </a:spcBef>
            </a:pPr>
            <a:r>
              <a:rPr sz="2800" b="1" spc="-5" dirty="0">
                <a:solidFill>
                  <a:srgbClr val="FFFFFF"/>
                </a:solidFill>
                <a:latin typeface="Arial"/>
                <a:cs typeface="Arial"/>
              </a:rPr>
              <a:t>Splint</a:t>
            </a:r>
            <a:r>
              <a:rPr sz="2800" b="1" spc="-30" dirty="0">
                <a:solidFill>
                  <a:srgbClr val="FFFFFF"/>
                </a:solidFill>
                <a:latin typeface="Arial"/>
                <a:cs typeface="Arial"/>
              </a:rPr>
              <a:t> </a:t>
            </a:r>
            <a:r>
              <a:rPr sz="2800" b="1" spc="-5" dirty="0">
                <a:solidFill>
                  <a:srgbClr val="FFFFFF"/>
                </a:solidFill>
                <a:latin typeface="Arial"/>
                <a:cs typeface="Arial"/>
              </a:rPr>
              <a:t>Application</a:t>
            </a:r>
            <a:endParaRPr sz="2800">
              <a:latin typeface="Arial"/>
              <a:cs typeface="Arial"/>
            </a:endParaRPr>
          </a:p>
          <a:p>
            <a:pPr>
              <a:lnSpc>
                <a:spcPct val="100000"/>
              </a:lnSpc>
              <a:spcBef>
                <a:spcPts val="20"/>
              </a:spcBef>
            </a:pPr>
            <a:endParaRPr sz="3450">
              <a:latin typeface="Arial"/>
              <a:cs typeface="Arial"/>
            </a:endParaRPr>
          </a:p>
          <a:p>
            <a:pPr marL="12700" marR="5080" algn="just">
              <a:lnSpc>
                <a:spcPct val="100000"/>
              </a:lnSpc>
            </a:pPr>
            <a:r>
              <a:rPr sz="2400" spc="-5" dirty="0">
                <a:solidFill>
                  <a:srgbClr val="FFFFFF"/>
                </a:solidFill>
                <a:latin typeface="Arial MT"/>
                <a:cs typeface="Arial MT"/>
              </a:rPr>
              <a:t>Splint application using </a:t>
            </a:r>
            <a:r>
              <a:rPr sz="2400" b="1" spc="-5" dirty="0">
                <a:solidFill>
                  <a:srgbClr val="FFFFFF"/>
                </a:solidFill>
                <a:latin typeface="Arial"/>
                <a:cs typeface="Arial"/>
              </a:rPr>
              <a:t>Malleable</a:t>
            </a:r>
            <a:r>
              <a:rPr sz="2400" spc="-5" dirty="0">
                <a:solidFill>
                  <a:srgbClr val="FFFFFF"/>
                </a:solidFill>
                <a:latin typeface="Arial MT"/>
                <a:cs typeface="Arial MT"/>
              </a:rPr>
              <a:t>, </a:t>
            </a:r>
            <a:r>
              <a:rPr sz="2400" spc="-655" dirty="0">
                <a:solidFill>
                  <a:srgbClr val="FFFFFF"/>
                </a:solidFill>
                <a:latin typeface="Arial MT"/>
                <a:cs typeface="Arial MT"/>
              </a:rPr>
              <a:t> </a:t>
            </a:r>
            <a:r>
              <a:rPr sz="2400" b="1" spc="-5" dirty="0">
                <a:solidFill>
                  <a:srgbClr val="FFFFFF"/>
                </a:solidFill>
                <a:latin typeface="Arial"/>
                <a:cs typeface="Arial"/>
              </a:rPr>
              <a:t>Rigid</a:t>
            </a:r>
            <a:r>
              <a:rPr sz="2400" spc="-5" dirty="0">
                <a:solidFill>
                  <a:srgbClr val="FFFFFF"/>
                </a:solidFill>
                <a:latin typeface="Arial MT"/>
                <a:cs typeface="Arial MT"/>
              </a:rPr>
              <a:t>, and/or </a:t>
            </a:r>
            <a:r>
              <a:rPr sz="2400" b="1" spc="-5" dirty="0">
                <a:solidFill>
                  <a:srgbClr val="FFFFFF"/>
                </a:solidFill>
                <a:latin typeface="Arial"/>
                <a:cs typeface="Arial"/>
              </a:rPr>
              <a:t>Improvised </a:t>
            </a:r>
            <a:r>
              <a:rPr sz="2400" spc="-5" dirty="0">
                <a:solidFill>
                  <a:srgbClr val="FFFFFF"/>
                </a:solidFill>
                <a:latin typeface="Arial MT"/>
                <a:cs typeface="Arial MT"/>
              </a:rPr>
              <a:t>splinting </a:t>
            </a:r>
            <a:r>
              <a:rPr sz="2400" spc="-655" dirty="0">
                <a:solidFill>
                  <a:srgbClr val="FFFFFF"/>
                </a:solidFill>
                <a:latin typeface="Arial MT"/>
                <a:cs typeface="Arial MT"/>
              </a:rPr>
              <a:t> </a:t>
            </a:r>
            <a:r>
              <a:rPr sz="2400" spc="-5" dirty="0">
                <a:solidFill>
                  <a:srgbClr val="FFFFFF"/>
                </a:solidFill>
                <a:latin typeface="Arial MT"/>
                <a:cs typeface="Arial MT"/>
              </a:rPr>
              <a:t>materials</a:t>
            </a:r>
            <a:endParaRPr sz="2400">
              <a:latin typeface="Arial MT"/>
              <a:cs typeface="Arial MT"/>
            </a:endParaRPr>
          </a:p>
        </p:txBody>
      </p:sp>
      <p:pic>
        <p:nvPicPr>
          <p:cNvPr id="7" name="object 7"/>
          <p:cNvPicPr/>
          <p:nvPr/>
        </p:nvPicPr>
        <p:blipFill>
          <a:blip r:embed="rId4" cstate="print"/>
          <a:stretch>
            <a:fillRect/>
          </a:stretch>
        </p:blipFill>
        <p:spPr>
          <a:xfrm>
            <a:off x="3455670" y="2969514"/>
            <a:ext cx="662939" cy="672083"/>
          </a:xfrm>
          <a:prstGeom prst="rect">
            <a:avLst/>
          </a:prstGeom>
        </p:spPr>
      </p:pic>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19</a:t>
            </a:fld>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40" dirty="0"/>
              <a:t> </a:t>
            </a:r>
            <a:r>
              <a:rPr spc="-5" dirty="0"/>
              <a:t>19:</a:t>
            </a:r>
            <a:r>
              <a:rPr spc="-45" dirty="0"/>
              <a:t> </a:t>
            </a:r>
            <a:r>
              <a:rPr spc="-5" dirty="0"/>
              <a:t>Fractures</a:t>
            </a:r>
          </a:p>
        </p:txBody>
      </p:sp>
      <p:sp>
        <p:nvSpPr>
          <p:cNvPr id="3" name="object 3"/>
          <p:cNvSpPr txBox="1"/>
          <p:nvPr/>
        </p:nvSpPr>
        <p:spPr>
          <a:xfrm>
            <a:off x="9408142" y="6569033"/>
            <a:ext cx="2019300" cy="185420"/>
          </a:xfrm>
          <a:prstGeom prst="rect">
            <a:avLst/>
          </a:prstGeom>
        </p:spPr>
        <p:txBody>
          <a:bodyPr vert="horz" wrap="square" lIns="0" tIns="12700" rIns="0" bIns="0" rtlCol="0">
            <a:spAutoFit/>
          </a:bodyPr>
          <a:lstStyle/>
          <a:p>
            <a:pPr marL="12700">
              <a:lnSpc>
                <a:spcPct val="100000"/>
              </a:lnSpc>
              <a:spcBef>
                <a:spcPts val="100"/>
              </a:spcBef>
            </a:pPr>
            <a:r>
              <a:rPr sz="1050" spc="-5" dirty="0">
                <a:solidFill>
                  <a:srgbClr val="CD9146"/>
                </a:solidFill>
                <a:latin typeface="Arial MT"/>
                <a:cs typeface="Arial MT"/>
              </a:rPr>
              <a:t>#TCCC-CPP-PPT-19</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70"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2</a:t>
            </a:r>
            <a:endParaRPr sz="1200">
              <a:latin typeface="Arial MT"/>
              <a:cs typeface="Arial MT"/>
            </a:endParaRPr>
          </a:p>
        </p:txBody>
      </p:sp>
      <p:grpSp>
        <p:nvGrpSpPr>
          <p:cNvPr id="6" name="object 6"/>
          <p:cNvGrpSpPr/>
          <p:nvPr/>
        </p:nvGrpSpPr>
        <p:grpSpPr>
          <a:xfrm>
            <a:off x="963167" y="1333500"/>
            <a:ext cx="10349865" cy="4469130"/>
            <a:chOff x="963167" y="1333500"/>
            <a:chExt cx="10349865" cy="4469130"/>
          </a:xfrm>
        </p:grpSpPr>
        <p:sp>
          <p:nvSpPr>
            <p:cNvPr id="7" name="object 7"/>
            <p:cNvSpPr/>
            <p:nvPr/>
          </p:nvSpPr>
          <p:spPr>
            <a:xfrm>
              <a:off x="982217" y="1545337"/>
              <a:ext cx="10311765" cy="4238625"/>
            </a:xfrm>
            <a:custGeom>
              <a:avLst/>
              <a:gdLst/>
              <a:ahLst/>
              <a:cxnLst/>
              <a:rect l="l" t="t" r="r" b="b"/>
              <a:pathLst>
                <a:path w="10311765" h="4238625">
                  <a:moveTo>
                    <a:pt x="390715" y="0"/>
                  </a:moveTo>
                  <a:lnTo>
                    <a:pt x="390715" y="0"/>
                  </a:lnTo>
                  <a:lnTo>
                    <a:pt x="8959113" y="0"/>
                  </a:lnTo>
                  <a:lnTo>
                    <a:pt x="9013859" y="2133"/>
                  </a:lnTo>
                  <a:lnTo>
                    <a:pt x="9066878" y="8383"/>
                  </a:lnTo>
                  <a:lnTo>
                    <a:pt x="9117857" y="18527"/>
                  </a:lnTo>
                  <a:lnTo>
                    <a:pt x="9166484" y="32340"/>
                  </a:lnTo>
                  <a:lnTo>
                    <a:pt x="9212446" y="49599"/>
                  </a:lnTo>
                  <a:lnTo>
                    <a:pt x="9255431" y="70079"/>
                  </a:lnTo>
                  <a:lnTo>
                    <a:pt x="9295126" y="93557"/>
                  </a:lnTo>
                  <a:lnTo>
                    <a:pt x="9331220" y="119809"/>
                  </a:lnTo>
                  <a:lnTo>
                    <a:pt x="9363398" y="148610"/>
                  </a:lnTo>
                  <a:lnTo>
                    <a:pt x="9391350" y="179737"/>
                  </a:lnTo>
                  <a:lnTo>
                    <a:pt x="9414761" y="212966"/>
                  </a:lnTo>
                  <a:lnTo>
                    <a:pt x="9433321" y="248074"/>
                  </a:lnTo>
                  <a:lnTo>
                    <a:pt x="9446717" y="284835"/>
                  </a:lnTo>
                  <a:lnTo>
                    <a:pt x="10311384" y="2079434"/>
                  </a:lnTo>
                  <a:lnTo>
                    <a:pt x="9446717" y="3953408"/>
                  </a:lnTo>
                  <a:lnTo>
                    <a:pt x="9433321" y="3990167"/>
                  </a:lnTo>
                  <a:lnTo>
                    <a:pt x="9414761" y="4025272"/>
                  </a:lnTo>
                  <a:lnTo>
                    <a:pt x="9391350" y="4058501"/>
                  </a:lnTo>
                  <a:lnTo>
                    <a:pt x="9363398" y="4089627"/>
                  </a:lnTo>
                  <a:lnTo>
                    <a:pt x="9331220" y="4118429"/>
                  </a:lnTo>
                  <a:lnTo>
                    <a:pt x="9295126" y="4144681"/>
                  </a:lnTo>
                  <a:lnTo>
                    <a:pt x="9255431" y="4168160"/>
                  </a:lnTo>
                  <a:lnTo>
                    <a:pt x="9212446" y="4188641"/>
                  </a:lnTo>
                  <a:lnTo>
                    <a:pt x="9166484" y="4205900"/>
                  </a:lnTo>
                  <a:lnTo>
                    <a:pt x="9117857" y="4219714"/>
                  </a:lnTo>
                  <a:lnTo>
                    <a:pt x="9066878" y="4229859"/>
                  </a:lnTo>
                  <a:lnTo>
                    <a:pt x="9013859" y="4236110"/>
                  </a:lnTo>
                  <a:lnTo>
                    <a:pt x="8959113" y="4238244"/>
                  </a:lnTo>
                  <a:lnTo>
                    <a:pt x="458812" y="4238244"/>
                  </a:lnTo>
                  <a:lnTo>
                    <a:pt x="401333" y="4235843"/>
                  </a:lnTo>
                  <a:lnTo>
                    <a:pt x="346842" y="4228822"/>
                  </a:lnTo>
                  <a:lnTo>
                    <a:pt x="295543" y="4217446"/>
                  </a:lnTo>
                  <a:lnTo>
                    <a:pt x="247637" y="4201985"/>
                  </a:lnTo>
                  <a:lnTo>
                    <a:pt x="203330" y="4182704"/>
                  </a:lnTo>
                  <a:lnTo>
                    <a:pt x="162824" y="4159873"/>
                  </a:lnTo>
                  <a:lnTo>
                    <a:pt x="126322" y="4133759"/>
                  </a:lnTo>
                  <a:lnTo>
                    <a:pt x="94027" y="4104629"/>
                  </a:lnTo>
                  <a:lnTo>
                    <a:pt x="66143" y="4072751"/>
                  </a:lnTo>
                  <a:lnTo>
                    <a:pt x="42874" y="4038393"/>
                  </a:lnTo>
                  <a:lnTo>
                    <a:pt x="24421" y="4001823"/>
                  </a:lnTo>
                  <a:lnTo>
                    <a:pt x="10989" y="3963308"/>
                  </a:lnTo>
                  <a:lnTo>
                    <a:pt x="2781" y="3923115"/>
                  </a:lnTo>
                  <a:lnTo>
                    <a:pt x="0" y="3881513"/>
                  </a:lnTo>
                  <a:lnTo>
                    <a:pt x="0" y="338251"/>
                  </a:lnTo>
                  <a:lnTo>
                    <a:pt x="2075" y="293815"/>
                  </a:lnTo>
                  <a:lnTo>
                    <a:pt x="8382" y="251593"/>
                  </a:lnTo>
                  <a:lnTo>
                    <a:pt x="19037" y="211818"/>
                  </a:lnTo>
                  <a:lnTo>
                    <a:pt x="34158" y="174723"/>
                  </a:lnTo>
                  <a:lnTo>
                    <a:pt x="53865" y="140542"/>
                  </a:lnTo>
                  <a:lnTo>
                    <a:pt x="78273" y="109508"/>
                  </a:lnTo>
                  <a:lnTo>
                    <a:pt x="107502" y="81855"/>
                  </a:lnTo>
                  <a:lnTo>
                    <a:pt x="141670" y="57816"/>
                  </a:lnTo>
                  <a:lnTo>
                    <a:pt x="180894" y="37625"/>
                  </a:lnTo>
                  <a:lnTo>
                    <a:pt x="225292" y="21514"/>
                  </a:lnTo>
                  <a:lnTo>
                    <a:pt x="274983" y="9717"/>
                  </a:lnTo>
                  <a:lnTo>
                    <a:pt x="330085" y="2468"/>
                  </a:lnTo>
                  <a:lnTo>
                    <a:pt x="390715" y="0"/>
                  </a:lnTo>
                  <a:close/>
                </a:path>
              </a:pathLst>
            </a:custGeom>
            <a:ln w="38100">
              <a:solidFill>
                <a:srgbClr val="2D3334"/>
              </a:solidFill>
            </a:ln>
          </p:spPr>
          <p:txBody>
            <a:bodyPr wrap="square" lIns="0" tIns="0" rIns="0" bIns="0" rtlCol="0"/>
            <a:lstStyle/>
            <a:p>
              <a:endParaRPr/>
            </a:p>
          </p:txBody>
        </p:sp>
        <p:sp>
          <p:nvSpPr>
            <p:cNvPr id="8" name="object 8"/>
            <p:cNvSpPr/>
            <p:nvPr/>
          </p:nvSpPr>
          <p:spPr>
            <a:xfrm>
              <a:off x="4448555" y="1333500"/>
              <a:ext cx="2579370" cy="424815"/>
            </a:xfrm>
            <a:custGeom>
              <a:avLst/>
              <a:gdLst/>
              <a:ahLst/>
              <a:cxnLst/>
              <a:rect l="l" t="t" r="r" b="b"/>
              <a:pathLst>
                <a:path w="2579370" h="424814">
                  <a:moveTo>
                    <a:pt x="2579370" y="0"/>
                  </a:moveTo>
                  <a:lnTo>
                    <a:pt x="0" y="0"/>
                  </a:lnTo>
                  <a:lnTo>
                    <a:pt x="0" y="424434"/>
                  </a:lnTo>
                  <a:lnTo>
                    <a:pt x="2579370" y="424434"/>
                  </a:lnTo>
                  <a:lnTo>
                    <a:pt x="2579370" y="0"/>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940942" y="5857366"/>
            <a:ext cx="10106660" cy="454659"/>
            <a:chOff x="940942" y="5857366"/>
            <a:chExt cx="10106660" cy="454659"/>
          </a:xfrm>
        </p:grpSpPr>
        <p:sp>
          <p:nvSpPr>
            <p:cNvPr id="10" name="object 10"/>
            <p:cNvSpPr/>
            <p:nvPr/>
          </p:nvSpPr>
          <p:spPr>
            <a:xfrm>
              <a:off x="982217" y="5898641"/>
              <a:ext cx="10024110" cy="372110"/>
            </a:xfrm>
            <a:custGeom>
              <a:avLst/>
              <a:gdLst/>
              <a:ahLst/>
              <a:cxnLst/>
              <a:rect l="l" t="t" r="r" b="b"/>
              <a:pathLst>
                <a:path w="10024110" h="372110">
                  <a:moveTo>
                    <a:pt x="9816617" y="0"/>
                  </a:moveTo>
                  <a:lnTo>
                    <a:pt x="0" y="0"/>
                  </a:lnTo>
                  <a:lnTo>
                    <a:pt x="0" y="371856"/>
                  </a:lnTo>
                  <a:lnTo>
                    <a:pt x="9816617" y="371856"/>
                  </a:lnTo>
                  <a:lnTo>
                    <a:pt x="10024110" y="185928"/>
                  </a:lnTo>
                  <a:lnTo>
                    <a:pt x="9816617" y="0"/>
                  </a:lnTo>
                  <a:close/>
                </a:path>
              </a:pathLst>
            </a:custGeom>
            <a:solidFill>
              <a:srgbClr val="D7D7D7"/>
            </a:solidFill>
          </p:spPr>
          <p:txBody>
            <a:bodyPr wrap="square" lIns="0" tIns="0" rIns="0" bIns="0" rtlCol="0"/>
            <a:lstStyle/>
            <a:p>
              <a:endParaRPr/>
            </a:p>
          </p:txBody>
        </p:sp>
        <p:sp>
          <p:nvSpPr>
            <p:cNvPr id="11" name="object 11"/>
            <p:cNvSpPr/>
            <p:nvPr/>
          </p:nvSpPr>
          <p:spPr>
            <a:xfrm>
              <a:off x="982217" y="5898641"/>
              <a:ext cx="10024110" cy="372110"/>
            </a:xfrm>
            <a:custGeom>
              <a:avLst/>
              <a:gdLst/>
              <a:ahLst/>
              <a:cxnLst/>
              <a:rect l="l" t="t" r="r" b="b"/>
              <a:pathLst>
                <a:path w="10024110" h="372110">
                  <a:moveTo>
                    <a:pt x="0" y="0"/>
                  </a:moveTo>
                  <a:lnTo>
                    <a:pt x="9816617" y="0"/>
                  </a:lnTo>
                  <a:lnTo>
                    <a:pt x="10024110" y="185928"/>
                  </a:lnTo>
                  <a:lnTo>
                    <a:pt x="9816617"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2" name="object 12"/>
          <p:cNvSpPr txBox="1"/>
          <p:nvPr/>
        </p:nvSpPr>
        <p:spPr>
          <a:xfrm>
            <a:off x="1498409" y="963405"/>
            <a:ext cx="9194800" cy="749300"/>
          </a:xfrm>
          <a:prstGeom prst="rect">
            <a:avLst/>
          </a:prstGeom>
        </p:spPr>
        <p:txBody>
          <a:bodyPr vert="horz" wrap="square" lIns="0" tIns="48260" rIns="0" bIns="0" rtlCol="0">
            <a:spAutoFit/>
          </a:bodyPr>
          <a:lstStyle/>
          <a:p>
            <a:pPr marL="12700">
              <a:lnSpc>
                <a:spcPct val="100000"/>
              </a:lnSpc>
              <a:spcBef>
                <a:spcPts val="380"/>
              </a:spcBef>
            </a:pPr>
            <a:r>
              <a:rPr sz="1800" b="1" spc="-5" dirty="0">
                <a:solidFill>
                  <a:srgbClr val="BB8542"/>
                </a:solidFill>
                <a:latin typeface="Arial"/>
                <a:cs typeface="Arial"/>
              </a:rPr>
              <a:t>TACTICAL</a:t>
            </a:r>
            <a:r>
              <a:rPr sz="1800" b="1" spc="5" dirty="0">
                <a:solidFill>
                  <a:srgbClr val="BB8542"/>
                </a:solidFill>
                <a:latin typeface="Arial"/>
                <a:cs typeface="Arial"/>
              </a:rPr>
              <a:t> </a:t>
            </a:r>
            <a:r>
              <a:rPr sz="1800" b="1" spc="-5" dirty="0">
                <a:solidFill>
                  <a:srgbClr val="BB8542"/>
                </a:solidFill>
                <a:latin typeface="Arial"/>
                <a:cs typeface="Arial"/>
              </a:rPr>
              <a:t>COMBAT</a:t>
            </a:r>
            <a:r>
              <a:rPr sz="1800" b="1" spc="5" dirty="0">
                <a:solidFill>
                  <a:srgbClr val="BB8542"/>
                </a:solidFill>
                <a:latin typeface="Arial"/>
                <a:cs typeface="Arial"/>
              </a:rPr>
              <a:t> </a:t>
            </a:r>
            <a:r>
              <a:rPr sz="1800" b="1" spc="-5" dirty="0">
                <a:solidFill>
                  <a:srgbClr val="BB8542"/>
                </a:solidFill>
                <a:latin typeface="Arial"/>
                <a:cs typeface="Arial"/>
              </a:rPr>
              <a:t>CASUALTY</a:t>
            </a:r>
            <a:r>
              <a:rPr sz="1800" b="1" spc="5" dirty="0">
                <a:solidFill>
                  <a:srgbClr val="BB8542"/>
                </a:solidFill>
                <a:latin typeface="Arial"/>
                <a:cs typeface="Arial"/>
              </a:rPr>
              <a:t> </a:t>
            </a:r>
            <a:r>
              <a:rPr sz="1800" b="1" dirty="0">
                <a:solidFill>
                  <a:srgbClr val="BB8542"/>
                </a:solidFill>
                <a:latin typeface="Arial"/>
                <a:cs typeface="Arial"/>
              </a:rPr>
              <a:t>CARE</a:t>
            </a:r>
            <a:r>
              <a:rPr sz="1800" b="1" spc="5" dirty="0">
                <a:solidFill>
                  <a:srgbClr val="BB8542"/>
                </a:solidFill>
                <a:latin typeface="Arial"/>
                <a:cs typeface="Arial"/>
              </a:rPr>
              <a:t> </a:t>
            </a:r>
            <a:r>
              <a:rPr sz="1800" b="1" spc="-5" dirty="0">
                <a:solidFill>
                  <a:srgbClr val="BB8542"/>
                </a:solidFill>
                <a:latin typeface="Arial"/>
                <a:cs typeface="Arial"/>
              </a:rPr>
              <a:t>(TCCC)</a:t>
            </a:r>
            <a:r>
              <a:rPr sz="1800" b="1" spc="5" dirty="0">
                <a:solidFill>
                  <a:srgbClr val="BB8542"/>
                </a:solidFill>
                <a:latin typeface="Arial"/>
                <a:cs typeface="Arial"/>
              </a:rPr>
              <a:t> </a:t>
            </a:r>
            <a:r>
              <a:rPr sz="1800" b="1" spc="-5" dirty="0">
                <a:solidFill>
                  <a:srgbClr val="BB8542"/>
                </a:solidFill>
                <a:latin typeface="Arial"/>
                <a:cs typeface="Arial"/>
              </a:rPr>
              <a:t>ROLE-BASED</a:t>
            </a:r>
            <a:r>
              <a:rPr sz="1800" b="1" spc="5" dirty="0">
                <a:solidFill>
                  <a:srgbClr val="BB8542"/>
                </a:solidFill>
                <a:latin typeface="Arial"/>
                <a:cs typeface="Arial"/>
              </a:rPr>
              <a:t> </a:t>
            </a:r>
            <a:r>
              <a:rPr sz="1800" b="1" spc="-5" dirty="0">
                <a:solidFill>
                  <a:srgbClr val="BB8542"/>
                </a:solidFill>
                <a:latin typeface="Arial"/>
                <a:cs typeface="Arial"/>
              </a:rPr>
              <a:t>TRAINING</a:t>
            </a:r>
            <a:r>
              <a:rPr sz="1800" b="1" spc="5" dirty="0">
                <a:solidFill>
                  <a:srgbClr val="BB8542"/>
                </a:solidFill>
                <a:latin typeface="Arial"/>
                <a:cs typeface="Arial"/>
              </a:rPr>
              <a:t> </a:t>
            </a:r>
            <a:r>
              <a:rPr sz="1800" b="1" spc="-5" dirty="0">
                <a:solidFill>
                  <a:srgbClr val="BB8542"/>
                </a:solidFill>
                <a:latin typeface="Arial"/>
                <a:cs typeface="Arial"/>
              </a:rPr>
              <a:t>SPECTRUM</a:t>
            </a:r>
            <a:endParaRPr sz="1800">
              <a:latin typeface="Arial"/>
              <a:cs typeface="Arial"/>
            </a:endParaRPr>
          </a:p>
          <a:p>
            <a:pPr marR="707390" algn="ctr">
              <a:lnSpc>
                <a:spcPct val="100000"/>
              </a:lnSpc>
              <a:spcBef>
                <a:spcPts val="375"/>
              </a:spcBef>
            </a:pPr>
            <a:r>
              <a:rPr sz="2400" b="1" spc="-5" dirty="0">
                <a:latin typeface="Arial"/>
                <a:cs typeface="Arial"/>
              </a:rPr>
              <a:t>ROLE</a:t>
            </a:r>
            <a:r>
              <a:rPr sz="2400" b="1" spc="-40" dirty="0">
                <a:latin typeface="Arial"/>
                <a:cs typeface="Arial"/>
              </a:rPr>
              <a:t> </a:t>
            </a:r>
            <a:r>
              <a:rPr sz="2400" b="1" dirty="0">
                <a:latin typeface="Arial"/>
                <a:cs typeface="Arial"/>
              </a:rPr>
              <a:t>1</a:t>
            </a:r>
            <a:r>
              <a:rPr sz="2400" b="1" spc="-35" dirty="0">
                <a:latin typeface="Arial"/>
                <a:cs typeface="Arial"/>
              </a:rPr>
              <a:t> </a:t>
            </a:r>
            <a:r>
              <a:rPr sz="2400" b="1" spc="-5" dirty="0">
                <a:latin typeface="Arial"/>
                <a:cs typeface="Arial"/>
              </a:rPr>
              <a:t>CARE</a:t>
            </a:r>
            <a:endParaRPr sz="2400">
              <a:latin typeface="Arial"/>
              <a:cs typeface="Arial"/>
            </a:endParaRPr>
          </a:p>
        </p:txBody>
      </p:sp>
      <p:grpSp>
        <p:nvGrpSpPr>
          <p:cNvPr id="13" name="object 13"/>
          <p:cNvGrpSpPr/>
          <p:nvPr/>
        </p:nvGrpSpPr>
        <p:grpSpPr>
          <a:xfrm>
            <a:off x="2509139" y="1761744"/>
            <a:ext cx="2519680" cy="646430"/>
            <a:chOff x="2509139" y="1761744"/>
            <a:chExt cx="2519680" cy="646430"/>
          </a:xfrm>
        </p:grpSpPr>
        <p:sp>
          <p:nvSpPr>
            <p:cNvPr id="14" name="object 14"/>
            <p:cNvSpPr/>
            <p:nvPr/>
          </p:nvSpPr>
          <p:spPr>
            <a:xfrm>
              <a:off x="2521839" y="2039493"/>
              <a:ext cx="2494280" cy="315595"/>
            </a:xfrm>
            <a:custGeom>
              <a:avLst/>
              <a:gdLst/>
              <a:ahLst/>
              <a:cxnLst/>
              <a:rect l="l" t="t" r="r" b="b"/>
              <a:pathLst>
                <a:path w="2494279" h="315594">
                  <a:moveTo>
                    <a:pt x="0" y="315467"/>
                  </a:moveTo>
                  <a:lnTo>
                    <a:pt x="3482" y="268849"/>
                  </a:lnTo>
                  <a:lnTo>
                    <a:pt x="13598" y="224355"/>
                  </a:lnTo>
                  <a:lnTo>
                    <a:pt x="29852" y="182473"/>
                  </a:lnTo>
                  <a:lnTo>
                    <a:pt x="51745" y="143690"/>
                  </a:lnTo>
                  <a:lnTo>
                    <a:pt x="78781" y="108496"/>
                  </a:lnTo>
                  <a:lnTo>
                    <a:pt x="110464" y="77377"/>
                  </a:lnTo>
                  <a:lnTo>
                    <a:pt x="146297" y="50823"/>
                  </a:lnTo>
                  <a:lnTo>
                    <a:pt x="185781" y="29319"/>
                  </a:lnTo>
                  <a:lnTo>
                    <a:pt x="228422" y="13356"/>
                  </a:lnTo>
                  <a:lnTo>
                    <a:pt x="273721" y="3420"/>
                  </a:lnTo>
                  <a:lnTo>
                    <a:pt x="321183" y="0"/>
                  </a:lnTo>
                  <a:lnTo>
                    <a:pt x="2172843" y="0"/>
                  </a:lnTo>
                  <a:lnTo>
                    <a:pt x="2220304" y="3420"/>
                  </a:lnTo>
                  <a:lnTo>
                    <a:pt x="2265603" y="13356"/>
                  </a:lnTo>
                  <a:lnTo>
                    <a:pt x="2308244" y="29319"/>
                  </a:lnTo>
                  <a:lnTo>
                    <a:pt x="2347728" y="50823"/>
                  </a:lnTo>
                  <a:lnTo>
                    <a:pt x="2383561" y="77377"/>
                  </a:lnTo>
                  <a:lnTo>
                    <a:pt x="2415244" y="108496"/>
                  </a:lnTo>
                  <a:lnTo>
                    <a:pt x="2442280" y="143690"/>
                  </a:lnTo>
                  <a:lnTo>
                    <a:pt x="2464173" y="182473"/>
                  </a:lnTo>
                  <a:lnTo>
                    <a:pt x="2480427" y="224355"/>
                  </a:lnTo>
                  <a:lnTo>
                    <a:pt x="2490543" y="268849"/>
                  </a:lnTo>
                  <a:lnTo>
                    <a:pt x="2494026" y="315467"/>
                  </a:lnTo>
                </a:path>
              </a:pathLst>
            </a:custGeom>
            <a:ln w="25400">
              <a:solidFill>
                <a:srgbClr val="BEBEBE"/>
              </a:solidFill>
            </a:ln>
          </p:spPr>
          <p:txBody>
            <a:bodyPr wrap="square" lIns="0" tIns="0" rIns="0" bIns="0" rtlCol="0"/>
            <a:lstStyle/>
            <a:p>
              <a:endParaRPr/>
            </a:p>
          </p:txBody>
        </p:sp>
        <p:sp>
          <p:nvSpPr>
            <p:cNvPr id="15" name="object 15"/>
            <p:cNvSpPr/>
            <p:nvPr/>
          </p:nvSpPr>
          <p:spPr>
            <a:xfrm>
              <a:off x="2882646" y="1761744"/>
              <a:ext cx="1771650" cy="646430"/>
            </a:xfrm>
            <a:custGeom>
              <a:avLst/>
              <a:gdLst/>
              <a:ahLst/>
              <a:cxnLst/>
              <a:rect l="l" t="t" r="r" b="b"/>
              <a:pathLst>
                <a:path w="1771650" h="646430">
                  <a:moveTo>
                    <a:pt x="1771650" y="0"/>
                  </a:moveTo>
                  <a:lnTo>
                    <a:pt x="0" y="0"/>
                  </a:lnTo>
                  <a:lnTo>
                    <a:pt x="0" y="646176"/>
                  </a:lnTo>
                  <a:lnTo>
                    <a:pt x="1771650" y="646176"/>
                  </a:lnTo>
                  <a:lnTo>
                    <a:pt x="1771650"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2980372" y="1788637"/>
            <a:ext cx="1575435" cy="574040"/>
          </a:xfrm>
          <a:prstGeom prst="rect">
            <a:avLst/>
          </a:prstGeom>
        </p:spPr>
        <p:txBody>
          <a:bodyPr vert="horz" wrap="square" lIns="0" tIns="12700" rIns="0" bIns="0" rtlCol="0">
            <a:spAutoFit/>
          </a:bodyPr>
          <a:lstStyle/>
          <a:p>
            <a:pPr marL="76200" marR="5080" indent="-64135">
              <a:lnSpc>
                <a:spcPct val="100000"/>
              </a:lnSpc>
              <a:spcBef>
                <a:spcPts val="100"/>
              </a:spcBef>
            </a:pPr>
            <a:r>
              <a:rPr sz="1800" b="1" dirty="0">
                <a:solidFill>
                  <a:srgbClr val="2D3334"/>
                </a:solidFill>
                <a:latin typeface="Arial"/>
                <a:cs typeface="Arial"/>
              </a:rPr>
              <a:t>N</a:t>
            </a:r>
            <a:r>
              <a:rPr sz="1800" b="1" spc="-5" dirty="0">
                <a:solidFill>
                  <a:srgbClr val="2D3334"/>
                </a:solidFill>
                <a:latin typeface="Arial"/>
                <a:cs typeface="Arial"/>
              </a:rPr>
              <a:t>O</a:t>
            </a:r>
            <a:r>
              <a:rPr sz="1800" b="1" dirty="0">
                <a:solidFill>
                  <a:srgbClr val="2D3334"/>
                </a:solidFill>
                <a:latin typeface="Arial"/>
                <a:cs typeface="Arial"/>
              </a:rPr>
              <a:t>NM</a:t>
            </a:r>
            <a:r>
              <a:rPr sz="1800" b="1" spc="-5" dirty="0">
                <a:solidFill>
                  <a:srgbClr val="2D3334"/>
                </a:solidFill>
                <a:latin typeface="Arial"/>
                <a:cs typeface="Arial"/>
              </a:rPr>
              <a:t>E</a:t>
            </a:r>
            <a:r>
              <a:rPr sz="1800" b="1" dirty="0">
                <a:solidFill>
                  <a:srgbClr val="2D3334"/>
                </a:solidFill>
                <a:latin typeface="Arial"/>
                <a:cs typeface="Arial"/>
              </a:rPr>
              <a:t>D</a:t>
            </a:r>
            <a:r>
              <a:rPr sz="1800" b="1" spc="-5" dirty="0">
                <a:solidFill>
                  <a:srgbClr val="2D3334"/>
                </a:solidFill>
                <a:latin typeface="Arial"/>
                <a:cs typeface="Arial"/>
              </a:rPr>
              <a:t>I</a:t>
            </a:r>
            <a:r>
              <a:rPr sz="1800" b="1" dirty="0">
                <a:solidFill>
                  <a:srgbClr val="2D3334"/>
                </a:solidFill>
                <a:latin typeface="Arial"/>
                <a:cs typeface="Arial"/>
              </a:rPr>
              <a:t>CAL  </a:t>
            </a:r>
            <a:r>
              <a:rPr sz="1800" b="1" spc="-5" dirty="0">
                <a:solidFill>
                  <a:srgbClr val="2D3334"/>
                </a:solidFill>
                <a:latin typeface="Arial"/>
                <a:cs typeface="Arial"/>
              </a:rPr>
              <a:t>PERSONNEL</a:t>
            </a:r>
            <a:endParaRPr sz="1800">
              <a:latin typeface="Arial"/>
              <a:cs typeface="Arial"/>
            </a:endParaRPr>
          </a:p>
        </p:txBody>
      </p:sp>
      <p:grpSp>
        <p:nvGrpSpPr>
          <p:cNvPr id="17" name="object 17"/>
          <p:cNvGrpSpPr/>
          <p:nvPr/>
        </p:nvGrpSpPr>
        <p:grpSpPr>
          <a:xfrm>
            <a:off x="2109216" y="1747266"/>
            <a:ext cx="7051675" cy="3519804"/>
            <a:chOff x="2109216" y="1747266"/>
            <a:chExt cx="7051675" cy="3519804"/>
          </a:xfrm>
        </p:grpSpPr>
        <p:pic>
          <p:nvPicPr>
            <p:cNvPr id="18" name="object 18"/>
            <p:cNvPicPr/>
            <p:nvPr/>
          </p:nvPicPr>
          <p:blipFill>
            <a:blip r:embed="rId4" cstate="print"/>
            <a:stretch>
              <a:fillRect/>
            </a:stretch>
          </p:blipFill>
          <p:spPr>
            <a:xfrm>
              <a:off x="7289292" y="2403348"/>
              <a:ext cx="1871471" cy="2863595"/>
            </a:xfrm>
            <a:prstGeom prst="rect">
              <a:avLst/>
            </a:prstGeom>
          </p:spPr>
        </p:pic>
        <p:pic>
          <p:nvPicPr>
            <p:cNvPr id="19" name="object 19"/>
            <p:cNvPicPr/>
            <p:nvPr/>
          </p:nvPicPr>
          <p:blipFill>
            <a:blip r:embed="rId5" cstate="print"/>
            <a:stretch>
              <a:fillRect/>
            </a:stretch>
          </p:blipFill>
          <p:spPr>
            <a:xfrm>
              <a:off x="2109216" y="2403348"/>
              <a:ext cx="1546859" cy="2367533"/>
            </a:xfrm>
            <a:prstGeom prst="rect">
              <a:avLst/>
            </a:prstGeom>
          </p:spPr>
        </p:pic>
        <p:sp>
          <p:nvSpPr>
            <p:cNvPr id="20" name="object 20"/>
            <p:cNvSpPr/>
            <p:nvPr/>
          </p:nvSpPr>
          <p:spPr>
            <a:xfrm>
              <a:off x="6224397" y="2022729"/>
              <a:ext cx="2494280" cy="316230"/>
            </a:xfrm>
            <a:custGeom>
              <a:avLst/>
              <a:gdLst/>
              <a:ahLst/>
              <a:cxnLst/>
              <a:rect l="l" t="t" r="r" b="b"/>
              <a:pathLst>
                <a:path w="2494279" h="316230">
                  <a:moveTo>
                    <a:pt x="0" y="316229"/>
                  </a:moveTo>
                  <a:lnTo>
                    <a:pt x="3490" y="269499"/>
                  </a:lnTo>
                  <a:lnTo>
                    <a:pt x="13631" y="224898"/>
                  </a:lnTo>
                  <a:lnTo>
                    <a:pt x="29923" y="182914"/>
                  </a:lnTo>
                  <a:lnTo>
                    <a:pt x="51869" y="144038"/>
                  </a:lnTo>
                  <a:lnTo>
                    <a:pt x="78970" y="108759"/>
                  </a:lnTo>
                  <a:lnTo>
                    <a:pt x="110729" y="77565"/>
                  </a:lnTo>
                  <a:lnTo>
                    <a:pt x="146648" y="50946"/>
                  </a:lnTo>
                  <a:lnTo>
                    <a:pt x="186228" y="29390"/>
                  </a:lnTo>
                  <a:lnTo>
                    <a:pt x="228971" y="13388"/>
                  </a:lnTo>
                  <a:lnTo>
                    <a:pt x="274381" y="3428"/>
                  </a:lnTo>
                  <a:lnTo>
                    <a:pt x="321957" y="0"/>
                  </a:lnTo>
                  <a:lnTo>
                    <a:pt x="2172068" y="0"/>
                  </a:lnTo>
                  <a:lnTo>
                    <a:pt x="2219644" y="3428"/>
                  </a:lnTo>
                  <a:lnTo>
                    <a:pt x="2265054" y="13388"/>
                  </a:lnTo>
                  <a:lnTo>
                    <a:pt x="2307797" y="29390"/>
                  </a:lnTo>
                  <a:lnTo>
                    <a:pt x="2347377" y="50946"/>
                  </a:lnTo>
                  <a:lnTo>
                    <a:pt x="2383296" y="77565"/>
                  </a:lnTo>
                  <a:lnTo>
                    <a:pt x="2415055" y="108759"/>
                  </a:lnTo>
                  <a:lnTo>
                    <a:pt x="2442156" y="144038"/>
                  </a:lnTo>
                  <a:lnTo>
                    <a:pt x="2464102" y="182914"/>
                  </a:lnTo>
                  <a:lnTo>
                    <a:pt x="2480394" y="224898"/>
                  </a:lnTo>
                  <a:lnTo>
                    <a:pt x="2490535" y="269499"/>
                  </a:lnTo>
                  <a:lnTo>
                    <a:pt x="2494026" y="316229"/>
                  </a:lnTo>
                </a:path>
              </a:pathLst>
            </a:custGeom>
            <a:ln w="25400">
              <a:solidFill>
                <a:srgbClr val="BEBEBE"/>
              </a:solidFill>
            </a:ln>
          </p:spPr>
          <p:txBody>
            <a:bodyPr wrap="square" lIns="0" tIns="0" rIns="0" bIns="0" rtlCol="0"/>
            <a:lstStyle/>
            <a:p>
              <a:endParaRPr/>
            </a:p>
          </p:txBody>
        </p:sp>
        <p:sp>
          <p:nvSpPr>
            <p:cNvPr id="21" name="object 21"/>
            <p:cNvSpPr/>
            <p:nvPr/>
          </p:nvSpPr>
          <p:spPr>
            <a:xfrm>
              <a:off x="6685787" y="1747266"/>
              <a:ext cx="1634489" cy="591820"/>
            </a:xfrm>
            <a:custGeom>
              <a:avLst/>
              <a:gdLst/>
              <a:ahLst/>
              <a:cxnLst/>
              <a:rect l="l" t="t" r="r" b="b"/>
              <a:pathLst>
                <a:path w="1634490" h="591819">
                  <a:moveTo>
                    <a:pt x="1634490" y="0"/>
                  </a:moveTo>
                  <a:lnTo>
                    <a:pt x="0" y="0"/>
                  </a:lnTo>
                  <a:lnTo>
                    <a:pt x="0" y="591312"/>
                  </a:lnTo>
                  <a:lnTo>
                    <a:pt x="1634490" y="591312"/>
                  </a:lnTo>
                  <a:lnTo>
                    <a:pt x="1634490" y="0"/>
                  </a:lnTo>
                  <a:close/>
                </a:path>
              </a:pathLst>
            </a:custGeom>
            <a:solidFill>
              <a:srgbClr val="FFFFFF"/>
            </a:solidFill>
          </p:spPr>
          <p:txBody>
            <a:bodyPr wrap="square" lIns="0" tIns="0" rIns="0" bIns="0" rtlCol="0"/>
            <a:lstStyle/>
            <a:p>
              <a:endParaRPr/>
            </a:p>
          </p:txBody>
        </p:sp>
      </p:grpSp>
      <p:sp>
        <p:nvSpPr>
          <p:cNvPr id="22" name="object 22"/>
          <p:cNvSpPr txBox="1"/>
          <p:nvPr/>
        </p:nvSpPr>
        <p:spPr>
          <a:xfrm>
            <a:off x="6778577" y="1746848"/>
            <a:ext cx="1449070" cy="546735"/>
          </a:xfrm>
          <a:prstGeom prst="rect">
            <a:avLst/>
          </a:prstGeom>
        </p:spPr>
        <p:txBody>
          <a:bodyPr vert="horz" wrap="square" lIns="0" tIns="43815" rIns="0" bIns="0" rtlCol="0">
            <a:spAutoFit/>
          </a:bodyPr>
          <a:lstStyle/>
          <a:p>
            <a:pPr marL="12700" marR="5080" indent="189865">
              <a:lnSpc>
                <a:spcPts val="1939"/>
              </a:lnSpc>
              <a:spcBef>
                <a:spcPts val="345"/>
              </a:spcBef>
            </a:pPr>
            <a:r>
              <a:rPr sz="1800" b="1" spc="-5" dirty="0">
                <a:solidFill>
                  <a:srgbClr val="2D3334"/>
                </a:solidFill>
                <a:latin typeface="Arial"/>
                <a:cs typeface="Arial"/>
              </a:rPr>
              <a:t>MEDICAL </a:t>
            </a:r>
            <a:r>
              <a:rPr sz="1800" b="1" dirty="0">
                <a:solidFill>
                  <a:srgbClr val="2D3334"/>
                </a:solidFill>
                <a:latin typeface="Arial"/>
                <a:cs typeface="Arial"/>
              </a:rPr>
              <a:t> PERS</a:t>
            </a:r>
            <a:r>
              <a:rPr sz="1800" b="1" spc="-5" dirty="0">
                <a:solidFill>
                  <a:srgbClr val="2D3334"/>
                </a:solidFill>
                <a:latin typeface="Arial"/>
                <a:cs typeface="Arial"/>
              </a:rPr>
              <a:t>O</a:t>
            </a:r>
            <a:r>
              <a:rPr sz="1800" b="1" dirty="0">
                <a:solidFill>
                  <a:srgbClr val="2D3334"/>
                </a:solidFill>
                <a:latin typeface="Arial"/>
                <a:cs typeface="Arial"/>
              </a:rPr>
              <a:t>NNEL</a:t>
            </a:r>
            <a:endParaRPr sz="1800">
              <a:latin typeface="Arial"/>
              <a:cs typeface="Arial"/>
            </a:endParaRPr>
          </a:p>
        </p:txBody>
      </p:sp>
      <p:sp>
        <p:nvSpPr>
          <p:cNvPr id="23" name="object 23"/>
          <p:cNvSpPr txBox="1"/>
          <p:nvPr/>
        </p:nvSpPr>
        <p:spPr>
          <a:xfrm>
            <a:off x="3852412" y="5375644"/>
            <a:ext cx="5237480" cy="852805"/>
          </a:xfrm>
          <a:prstGeom prst="rect">
            <a:avLst/>
          </a:prstGeom>
        </p:spPr>
        <p:txBody>
          <a:bodyPr vert="horz" wrap="square" lIns="0" tIns="12700" rIns="0" bIns="0" rtlCol="0">
            <a:spAutoFit/>
          </a:bodyPr>
          <a:lstStyle/>
          <a:p>
            <a:pPr marL="3483610">
              <a:lnSpc>
                <a:spcPct val="100000"/>
              </a:lnSpc>
              <a:spcBef>
                <a:spcPts val="100"/>
              </a:spcBef>
            </a:pPr>
            <a:r>
              <a:rPr sz="1800" b="1" spc="-5" dirty="0">
                <a:solidFill>
                  <a:srgbClr val="CD9146"/>
                </a:solidFill>
                <a:latin typeface="Arial"/>
                <a:cs typeface="Arial"/>
              </a:rPr>
              <a:t>YOU</a:t>
            </a:r>
            <a:r>
              <a:rPr sz="1800" b="1" spc="-45" dirty="0">
                <a:solidFill>
                  <a:srgbClr val="CD9146"/>
                </a:solidFill>
                <a:latin typeface="Arial"/>
                <a:cs typeface="Arial"/>
              </a:rPr>
              <a:t> </a:t>
            </a:r>
            <a:r>
              <a:rPr sz="1800" b="1" dirty="0">
                <a:solidFill>
                  <a:srgbClr val="CD9146"/>
                </a:solidFill>
                <a:latin typeface="Arial"/>
                <a:cs typeface="Arial"/>
              </a:rPr>
              <a:t>ARE</a:t>
            </a:r>
            <a:r>
              <a:rPr sz="1800" b="1" spc="-40" dirty="0">
                <a:solidFill>
                  <a:srgbClr val="CD9146"/>
                </a:solidFill>
                <a:latin typeface="Arial"/>
                <a:cs typeface="Arial"/>
              </a:rPr>
              <a:t> </a:t>
            </a:r>
            <a:r>
              <a:rPr sz="1800" b="1" spc="-5" dirty="0">
                <a:solidFill>
                  <a:srgbClr val="CD9146"/>
                </a:solidFill>
                <a:latin typeface="Arial"/>
                <a:cs typeface="Arial"/>
              </a:rPr>
              <a:t>HERE</a:t>
            </a:r>
            <a:endParaRPr sz="1800">
              <a:latin typeface="Arial"/>
              <a:cs typeface="Arial"/>
            </a:endParaRPr>
          </a:p>
          <a:p>
            <a:pPr>
              <a:lnSpc>
                <a:spcPct val="100000"/>
              </a:lnSpc>
              <a:spcBef>
                <a:spcPts val="5"/>
              </a:spcBef>
            </a:pPr>
            <a:endParaRPr sz="1900">
              <a:latin typeface="Arial"/>
              <a:cs typeface="Arial"/>
            </a:endParaRPr>
          </a:p>
          <a:p>
            <a:pPr marL="12700">
              <a:lnSpc>
                <a:spcPct val="100000"/>
              </a:lnSpc>
            </a:pPr>
            <a:r>
              <a:rPr sz="1800" b="1" spc="-5" dirty="0">
                <a:solidFill>
                  <a:srgbClr val="585858"/>
                </a:solidFill>
                <a:latin typeface="Arial"/>
                <a:cs typeface="Arial"/>
              </a:rPr>
              <a:t>STANDARDIZED</a:t>
            </a:r>
            <a:r>
              <a:rPr sz="1800" b="1" spc="-15" dirty="0">
                <a:solidFill>
                  <a:srgbClr val="585858"/>
                </a:solidFill>
                <a:latin typeface="Arial"/>
                <a:cs typeface="Arial"/>
              </a:rPr>
              <a:t> </a:t>
            </a:r>
            <a:r>
              <a:rPr sz="1800" b="1" spc="-5" dirty="0">
                <a:solidFill>
                  <a:srgbClr val="585858"/>
                </a:solidFill>
                <a:latin typeface="Arial"/>
                <a:cs typeface="Arial"/>
              </a:rPr>
              <a:t>JOINT CURRICULUM</a:t>
            </a:r>
            <a:endParaRPr sz="1800">
              <a:latin typeface="Arial"/>
              <a:cs typeface="Arial"/>
            </a:endParaRPr>
          </a:p>
        </p:txBody>
      </p:sp>
      <p:grpSp>
        <p:nvGrpSpPr>
          <p:cNvPr id="24" name="object 24"/>
          <p:cNvGrpSpPr/>
          <p:nvPr/>
        </p:nvGrpSpPr>
        <p:grpSpPr>
          <a:xfrm>
            <a:off x="3838955" y="2381250"/>
            <a:ext cx="4481830" cy="2997835"/>
            <a:chOff x="3838955" y="2381250"/>
            <a:chExt cx="4481830" cy="2997835"/>
          </a:xfrm>
        </p:grpSpPr>
        <p:sp>
          <p:nvSpPr>
            <p:cNvPr id="25" name="object 25"/>
            <p:cNvSpPr/>
            <p:nvPr/>
          </p:nvSpPr>
          <p:spPr>
            <a:xfrm>
              <a:off x="8102346" y="5263895"/>
              <a:ext cx="218440" cy="115570"/>
            </a:xfrm>
            <a:custGeom>
              <a:avLst/>
              <a:gdLst/>
              <a:ahLst/>
              <a:cxnLst/>
              <a:rect l="l" t="t" r="r" b="b"/>
              <a:pathLst>
                <a:path w="218440" h="115570">
                  <a:moveTo>
                    <a:pt x="108965" y="0"/>
                  </a:moveTo>
                  <a:lnTo>
                    <a:pt x="0" y="115061"/>
                  </a:lnTo>
                  <a:lnTo>
                    <a:pt x="217931" y="115061"/>
                  </a:lnTo>
                  <a:lnTo>
                    <a:pt x="108965" y="0"/>
                  </a:lnTo>
                  <a:close/>
                </a:path>
              </a:pathLst>
            </a:custGeom>
            <a:solidFill>
              <a:srgbClr val="CD9146"/>
            </a:solidFill>
          </p:spPr>
          <p:txBody>
            <a:bodyPr wrap="square" lIns="0" tIns="0" rIns="0" bIns="0" rtlCol="0"/>
            <a:lstStyle/>
            <a:p>
              <a:endParaRPr/>
            </a:p>
          </p:txBody>
        </p:sp>
        <p:pic>
          <p:nvPicPr>
            <p:cNvPr id="26" name="object 26"/>
            <p:cNvPicPr/>
            <p:nvPr/>
          </p:nvPicPr>
          <p:blipFill>
            <a:blip r:embed="rId6" cstate="print"/>
            <a:stretch>
              <a:fillRect/>
            </a:stretch>
          </p:blipFill>
          <p:spPr>
            <a:xfrm>
              <a:off x="3838955" y="2403348"/>
              <a:ext cx="1546859" cy="2367533"/>
            </a:xfrm>
            <a:prstGeom prst="rect">
              <a:avLst/>
            </a:prstGeom>
          </p:spPr>
        </p:pic>
        <p:pic>
          <p:nvPicPr>
            <p:cNvPr id="27" name="object 27"/>
            <p:cNvPicPr/>
            <p:nvPr/>
          </p:nvPicPr>
          <p:blipFill>
            <a:blip r:embed="rId7" cstate="print"/>
            <a:stretch>
              <a:fillRect/>
            </a:stretch>
          </p:blipFill>
          <p:spPr>
            <a:xfrm>
              <a:off x="5559551" y="2381250"/>
              <a:ext cx="1568195" cy="2399537"/>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07584" y="289778"/>
            <a:ext cx="257746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19:</a:t>
            </a:r>
            <a:r>
              <a:rPr sz="2000" b="1" spc="-45" dirty="0">
                <a:solidFill>
                  <a:srgbClr val="756F6F"/>
                </a:solidFill>
                <a:latin typeface="Arial"/>
                <a:cs typeface="Arial"/>
              </a:rPr>
              <a:t> </a:t>
            </a:r>
            <a:r>
              <a:rPr sz="2000" b="1" spc="-5" dirty="0">
                <a:solidFill>
                  <a:srgbClr val="756F6F"/>
                </a:solidFill>
                <a:latin typeface="Arial"/>
                <a:cs typeface="Arial"/>
              </a:rPr>
              <a:t>Fractures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6759541" y="1428258"/>
            <a:ext cx="4280535" cy="1311910"/>
          </a:xfrm>
          <a:prstGeom prst="rect">
            <a:avLst/>
          </a:prstGeom>
        </p:spPr>
        <p:txBody>
          <a:bodyPr vert="horz" wrap="square" lIns="0" tIns="158750" rIns="0" bIns="0" rtlCol="0">
            <a:spAutoFit/>
          </a:bodyPr>
          <a:lstStyle/>
          <a:p>
            <a:pPr marL="12700">
              <a:lnSpc>
                <a:spcPct val="100000"/>
              </a:lnSpc>
              <a:spcBef>
                <a:spcPts val="1250"/>
              </a:spcBef>
            </a:pPr>
            <a:r>
              <a:rPr sz="2800" b="1" dirty="0">
                <a:latin typeface="Arial"/>
                <a:cs typeface="Arial"/>
              </a:rPr>
              <a:t>Skills</a:t>
            </a:r>
            <a:r>
              <a:rPr sz="2800" b="1" spc="-30" dirty="0">
                <a:latin typeface="Arial"/>
                <a:cs typeface="Arial"/>
              </a:rPr>
              <a:t> </a:t>
            </a:r>
            <a:r>
              <a:rPr sz="2800" b="1" spc="-5" dirty="0">
                <a:latin typeface="Arial"/>
                <a:cs typeface="Arial"/>
              </a:rPr>
              <a:t>and</a:t>
            </a:r>
            <a:r>
              <a:rPr sz="2800" b="1" spc="-120" dirty="0">
                <a:latin typeface="Arial"/>
                <a:cs typeface="Arial"/>
              </a:rPr>
              <a:t> </a:t>
            </a:r>
            <a:r>
              <a:rPr sz="2800" b="1" spc="-5" dirty="0">
                <a:latin typeface="Arial"/>
                <a:cs typeface="Arial"/>
              </a:rPr>
              <a:t>Abilities</a:t>
            </a:r>
            <a:endParaRPr sz="2800">
              <a:latin typeface="Arial"/>
              <a:cs typeface="Arial"/>
            </a:endParaRPr>
          </a:p>
          <a:p>
            <a:pPr marL="287655" marR="5080">
              <a:lnSpc>
                <a:spcPct val="100000"/>
              </a:lnSpc>
              <a:spcBef>
                <a:spcPts val="820"/>
              </a:spcBef>
            </a:pPr>
            <a:r>
              <a:rPr sz="2000" spc="-5" dirty="0">
                <a:latin typeface="Arial MT"/>
                <a:cs typeface="Arial MT"/>
              </a:rPr>
              <a:t>Malleable, Rigid, and/or Improvised </a:t>
            </a:r>
            <a:r>
              <a:rPr sz="2000" spc="-545" dirty="0">
                <a:latin typeface="Arial MT"/>
                <a:cs typeface="Arial MT"/>
              </a:rPr>
              <a:t> </a:t>
            </a:r>
            <a:r>
              <a:rPr sz="2000" spc="-5" dirty="0">
                <a:latin typeface="Arial MT"/>
                <a:cs typeface="Arial MT"/>
              </a:rPr>
              <a:t>Splint</a:t>
            </a:r>
            <a:r>
              <a:rPr sz="2000" spc="5" dirty="0">
                <a:latin typeface="Arial MT"/>
                <a:cs typeface="Arial MT"/>
              </a:rPr>
              <a:t> </a:t>
            </a:r>
            <a:r>
              <a:rPr sz="2000" spc="-5" dirty="0">
                <a:latin typeface="Arial MT"/>
                <a:cs typeface="Arial MT"/>
              </a:rPr>
              <a:t>application</a:t>
            </a:r>
            <a:endParaRPr sz="2000">
              <a:latin typeface="Arial MT"/>
              <a:cs typeface="Arial MT"/>
            </a:endParaRPr>
          </a:p>
        </p:txBody>
      </p:sp>
      <p:sp>
        <p:nvSpPr>
          <p:cNvPr id="5" name="object 5"/>
          <p:cNvSpPr txBox="1">
            <a:spLocks noGrp="1"/>
          </p:cNvSpPr>
          <p:nvPr>
            <p:ph type="title"/>
          </p:nvPr>
        </p:nvSpPr>
        <p:spPr>
          <a:xfrm>
            <a:off x="4608525" y="675111"/>
            <a:ext cx="23876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SUMMARY</a:t>
            </a:r>
            <a:endParaRPr sz="3600"/>
          </a:p>
        </p:txBody>
      </p:sp>
      <p:sp>
        <p:nvSpPr>
          <p:cNvPr id="6" name="object 6"/>
          <p:cNvSpPr txBox="1"/>
          <p:nvPr/>
        </p:nvSpPr>
        <p:spPr>
          <a:xfrm>
            <a:off x="761064" y="1433838"/>
            <a:ext cx="5033010" cy="2836545"/>
          </a:xfrm>
          <a:prstGeom prst="rect">
            <a:avLst/>
          </a:prstGeom>
        </p:spPr>
        <p:txBody>
          <a:bodyPr vert="horz" wrap="square" lIns="0" tIns="158750" rIns="0" bIns="0" rtlCol="0">
            <a:spAutoFit/>
          </a:bodyPr>
          <a:lstStyle/>
          <a:p>
            <a:pPr marL="12700">
              <a:lnSpc>
                <a:spcPct val="100000"/>
              </a:lnSpc>
              <a:spcBef>
                <a:spcPts val="1250"/>
              </a:spcBef>
            </a:pPr>
            <a:r>
              <a:rPr sz="2800" b="1" spc="-5" dirty="0">
                <a:latin typeface="Arial"/>
                <a:cs typeface="Arial"/>
              </a:rPr>
              <a:t>Knowledge</a:t>
            </a:r>
            <a:r>
              <a:rPr sz="2800" b="1" spc="-15" dirty="0">
                <a:latin typeface="Arial"/>
                <a:cs typeface="Arial"/>
              </a:rPr>
              <a:t> </a:t>
            </a:r>
            <a:r>
              <a:rPr sz="2800" b="1" spc="-40" dirty="0">
                <a:latin typeface="Arial"/>
                <a:cs typeface="Arial"/>
              </a:rPr>
              <a:t>Topics</a:t>
            </a:r>
            <a:endParaRPr sz="2800">
              <a:latin typeface="Arial"/>
              <a:cs typeface="Arial"/>
            </a:endParaRPr>
          </a:p>
          <a:p>
            <a:pPr marL="287655" marR="494030">
              <a:lnSpc>
                <a:spcPct val="100000"/>
              </a:lnSpc>
              <a:spcBef>
                <a:spcPts val="820"/>
              </a:spcBef>
            </a:pPr>
            <a:r>
              <a:rPr sz="2000" spc="-5" dirty="0">
                <a:latin typeface="Arial MT"/>
                <a:cs typeface="Arial MT"/>
              </a:rPr>
              <a:t>Identifying the signs and symptoms of </a:t>
            </a:r>
            <a:r>
              <a:rPr sz="2000" spc="-545" dirty="0">
                <a:latin typeface="Arial MT"/>
                <a:cs typeface="Arial MT"/>
              </a:rPr>
              <a:t> </a:t>
            </a:r>
            <a:r>
              <a:rPr sz="2000" spc="-5" dirty="0">
                <a:latin typeface="Arial MT"/>
                <a:cs typeface="Arial MT"/>
              </a:rPr>
              <a:t>fractures</a:t>
            </a:r>
            <a:endParaRPr sz="2000">
              <a:latin typeface="Arial MT"/>
              <a:cs typeface="Arial MT"/>
            </a:endParaRPr>
          </a:p>
          <a:p>
            <a:pPr marL="287655" marR="80010">
              <a:lnSpc>
                <a:spcPct val="133300"/>
              </a:lnSpc>
              <a:spcBef>
                <a:spcPts val="5"/>
              </a:spcBef>
            </a:pPr>
            <a:r>
              <a:rPr sz="2000" spc="-5" dirty="0">
                <a:latin typeface="Arial MT"/>
                <a:cs typeface="Arial MT"/>
              </a:rPr>
              <a:t>Distinguishing open from closed fractures </a:t>
            </a:r>
            <a:r>
              <a:rPr sz="2000" spc="-545" dirty="0">
                <a:latin typeface="Arial MT"/>
                <a:cs typeface="Arial MT"/>
              </a:rPr>
              <a:t> </a:t>
            </a:r>
            <a:r>
              <a:rPr sz="2000" spc="-5" dirty="0">
                <a:latin typeface="Arial MT"/>
                <a:cs typeface="Arial MT"/>
              </a:rPr>
              <a:t>The</a:t>
            </a:r>
            <a:r>
              <a:rPr sz="2000" dirty="0">
                <a:latin typeface="Arial MT"/>
                <a:cs typeface="Arial MT"/>
              </a:rPr>
              <a:t> </a:t>
            </a:r>
            <a:r>
              <a:rPr sz="2000" spc="-5" dirty="0">
                <a:latin typeface="Arial MT"/>
                <a:cs typeface="Arial MT"/>
              </a:rPr>
              <a:t>basic</a:t>
            </a:r>
            <a:r>
              <a:rPr sz="2000" dirty="0">
                <a:latin typeface="Arial MT"/>
                <a:cs typeface="Arial MT"/>
              </a:rPr>
              <a:t> </a:t>
            </a:r>
            <a:r>
              <a:rPr sz="2000" spc="-10" dirty="0">
                <a:latin typeface="Arial MT"/>
                <a:cs typeface="Arial MT"/>
              </a:rPr>
              <a:t>management</a:t>
            </a:r>
            <a:r>
              <a:rPr sz="2000" spc="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fractures</a:t>
            </a:r>
            <a:endParaRPr sz="2000">
              <a:latin typeface="Arial MT"/>
              <a:cs typeface="Arial MT"/>
            </a:endParaRPr>
          </a:p>
          <a:p>
            <a:pPr marL="287655" marR="5080">
              <a:lnSpc>
                <a:spcPct val="100000"/>
              </a:lnSpc>
              <a:spcBef>
                <a:spcPts val="795"/>
              </a:spcBef>
            </a:pPr>
            <a:r>
              <a:rPr sz="2000" spc="-5" dirty="0">
                <a:latin typeface="Arial MT"/>
                <a:cs typeface="Arial MT"/>
              </a:rPr>
              <a:t>Evidence supporting the strategies for </a:t>
            </a:r>
            <a:r>
              <a:rPr sz="2000" dirty="0">
                <a:latin typeface="Arial MT"/>
                <a:cs typeface="Arial MT"/>
              </a:rPr>
              <a:t> </a:t>
            </a:r>
            <a:r>
              <a:rPr sz="2000" spc="-5" dirty="0">
                <a:latin typeface="Arial MT"/>
                <a:cs typeface="Arial MT"/>
              </a:rPr>
              <a:t>fracture</a:t>
            </a:r>
            <a:r>
              <a:rPr sz="2000" spc="-25" dirty="0">
                <a:latin typeface="Arial MT"/>
                <a:cs typeface="Arial MT"/>
              </a:rPr>
              <a:t> </a:t>
            </a:r>
            <a:r>
              <a:rPr sz="2000" spc="-10" dirty="0">
                <a:latin typeface="Arial MT"/>
                <a:cs typeface="Arial MT"/>
              </a:rPr>
              <a:t>management</a:t>
            </a:r>
            <a:r>
              <a:rPr sz="2000" dirty="0">
                <a:latin typeface="Arial MT"/>
                <a:cs typeface="Arial MT"/>
              </a:rPr>
              <a:t> </a:t>
            </a:r>
            <a:r>
              <a:rPr sz="2000" spc="-5" dirty="0">
                <a:latin typeface="Arial MT"/>
                <a:cs typeface="Arial MT"/>
              </a:rPr>
              <a:t>and</a:t>
            </a:r>
            <a:r>
              <a:rPr sz="2000" spc="5" dirty="0">
                <a:latin typeface="Arial MT"/>
                <a:cs typeface="Arial MT"/>
              </a:rPr>
              <a:t> </a:t>
            </a:r>
            <a:r>
              <a:rPr sz="2000" spc="-5" dirty="0">
                <a:latin typeface="Arial MT"/>
                <a:cs typeface="Arial MT"/>
              </a:rPr>
              <a:t>splinting</a:t>
            </a:r>
            <a:r>
              <a:rPr sz="2000" spc="10" dirty="0">
                <a:latin typeface="Arial MT"/>
                <a:cs typeface="Arial MT"/>
              </a:rPr>
              <a:t> </a:t>
            </a:r>
            <a:r>
              <a:rPr sz="2000" spc="-5" dirty="0">
                <a:latin typeface="Arial MT"/>
                <a:cs typeface="Arial MT"/>
              </a:rPr>
              <a:t>in</a:t>
            </a:r>
            <a:r>
              <a:rPr sz="2000" spc="-30" dirty="0">
                <a:latin typeface="Arial MT"/>
                <a:cs typeface="Arial MT"/>
              </a:rPr>
              <a:t> </a:t>
            </a:r>
            <a:r>
              <a:rPr sz="2000" spc="-10" dirty="0">
                <a:latin typeface="Arial MT"/>
                <a:cs typeface="Arial MT"/>
              </a:rPr>
              <a:t>TFC</a:t>
            </a:r>
            <a:endParaRPr sz="2000">
              <a:latin typeface="Arial MT"/>
              <a:cs typeface="Arial MT"/>
            </a:endParaRPr>
          </a:p>
        </p:txBody>
      </p:sp>
      <p:sp>
        <p:nvSpPr>
          <p:cNvPr id="7" name="object 7"/>
          <p:cNvSpPr/>
          <p:nvPr/>
        </p:nvSpPr>
        <p:spPr>
          <a:xfrm>
            <a:off x="768858" y="3682746"/>
            <a:ext cx="114300" cy="548640"/>
          </a:xfrm>
          <a:custGeom>
            <a:avLst/>
            <a:gdLst/>
            <a:ahLst/>
            <a:cxnLst/>
            <a:rect l="l" t="t" r="r" b="b"/>
            <a:pathLst>
              <a:path w="114300" h="548639">
                <a:moveTo>
                  <a:pt x="0" y="548639"/>
                </a:moveTo>
                <a:lnTo>
                  <a:pt x="114300" y="548639"/>
                </a:lnTo>
                <a:lnTo>
                  <a:pt x="114300" y="0"/>
                </a:lnTo>
                <a:lnTo>
                  <a:pt x="0" y="0"/>
                </a:lnTo>
                <a:lnTo>
                  <a:pt x="0" y="548639"/>
                </a:lnTo>
                <a:close/>
              </a:path>
            </a:pathLst>
          </a:custGeom>
          <a:solidFill>
            <a:srgbClr val="BB8542"/>
          </a:solidFill>
        </p:spPr>
        <p:txBody>
          <a:bodyPr wrap="square" lIns="0" tIns="0" rIns="0" bIns="0" rtlCol="0"/>
          <a:lstStyle/>
          <a:p>
            <a:endParaRPr/>
          </a:p>
        </p:txBody>
      </p:sp>
      <p:sp>
        <p:nvSpPr>
          <p:cNvPr id="8" name="object 8"/>
          <p:cNvSpPr/>
          <p:nvPr/>
        </p:nvSpPr>
        <p:spPr>
          <a:xfrm>
            <a:off x="768858" y="2855214"/>
            <a:ext cx="114300" cy="274320"/>
          </a:xfrm>
          <a:custGeom>
            <a:avLst/>
            <a:gdLst/>
            <a:ahLst/>
            <a:cxnLst/>
            <a:rect l="l" t="t" r="r" b="b"/>
            <a:pathLst>
              <a:path w="114300" h="274319">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9" name="object 9"/>
          <p:cNvSpPr/>
          <p:nvPr/>
        </p:nvSpPr>
        <p:spPr>
          <a:xfrm>
            <a:off x="768858" y="2160270"/>
            <a:ext cx="114300" cy="548640"/>
          </a:xfrm>
          <a:custGeom>
            <a:avLst/>
            <a:gdLst/>
            <a:ahLst/>
            <a:cxnLst/>
            <a:rect l="l" t="t" r="r" b="b"/>
            <a:pathLst>
              <a:path w="114300" h="548639">
                <a:moveTo>
                  <a:pt x="0" y="548639"/>
                </a:moveTo>
                <a:lnTo>
                  <a:pt x="114300" y="548639"/>
                </a:lnTo>
                <a:lnTo>
                  <a:pt x="114300" y="0"/>
                </a:lnTo>
                <a:lnTo>
                  <a:pt x="0" y="0"/>
                </a:lnTo>
                <a:lnTo>
                  <a:pt x="0" y="548639"/>
                </a:lnTo>
                <a:close/>
              </a:path>
            </a:pathLst>
          </a:custGeom>
          <a:solidFill>
            <a:srgbClr val="BB8542"/>
          </a:solidFill>
        </p:spPr>
        <p:txBody>
          <a:bodyPr wrap="square" lIns="0" tIns="0" rIns="0" bIns="0" rtlCol="0"/>
          <a:lstStyle/>
          <a:p>
            <a:endParaRPr/>
          </a:p>
        </p:txBody>
      </p:sp>
      <p:sp>
        <p:nvSpPr>
          <p:cNvPr id="10" name="object 10"/>
          <p:cNvSpPr/>
          <p:nvPr/>
        </p:nvSpPr>
        <p:spPr>
          <a:xfrm>
            <a:off x="6803897" y="2160270"/>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1" name="object 11"/>
          <p:cNvSpPr/>
          <p:nvPr/>
        </p:nvSpPr>
        <p:spPr>
          <a:xfrm>
            <a:off x="768858" y="3286505"/>
            <a:ext cx="114300" cy="274320"/>
          </a:xfrm>
          <a:custGeom>
            <a:avLst/>
            <a:gdLst/>
            <a:ahLst/>
            <a:cxnLst/>
            <a:rect l="l" t="t" r="r" b="b"/>
            <a:pathLst>
              <a:path w="114300" h="274320">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20</a:t>
            </a:fld>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807584" y="289778"/>
            <a:ext cx="257746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A0A6AA"/>
                </a:solidFill>
                <a:latin typeface="Arial"/>
                <a:cs typeface="Arial"/>
              </a:rPr>
              <a:t>Module</a:t>
            </a:r>
            <a:r>
              <a:rPr sz="2000" b="1" spc="-40" dirty="0">
                <a:solidFill>
                  <a:srgbClr val="A0A6AA"/>
                </a:solidFill>
                <a:latin typeface="Arial"/>
                <a:cs typeface="Arial"/>
              </a:rPr>
              <a:t> </a:t>
            </a:r>
            <a:r>
              <a:rPr sz="2000" b="1" spc="-5" dirty="0">
                <a:solidFill>
                  <a:srgbClr val="A0A6AA"/>
                </a:solidFill>
                <a:latin typeface="Arial"/>
                <a:cs typeface="Arial"/>
              </a:rPr>
              <a:t>19:</a:t>
            </a:r>
            <a:r>
              <a:rPr sz="2000" b="1" spc="-45" dirty="0">
                <a:solidFill>
                  <a:srgbClr val="A0A6AA"/>
                </a:solidFill>
                <a:latin typeface="Arial"/>
                <a:cs typeface="Arial"/>
              </a:rPr>
              <a:t> </a:t>
            </a:r>
            <a:r>
              <a:rPr sz="2000" b="1" spc="-5" dirty="0">
                <a:solidFill>
                  <a:srgbClr val="A0A6AA"/>
                </a:solidFill>
                <a:latin typeface="Arial"/>
                <a:cs typeface="Arial"/>
              </a:rPr>
              <a:t>Fractures</a:t>
            </a:r>
            <a:endParaRPr sz="2000">
              <a:latin typeface="Arial"/>
              <a:cs typeface="Arial"/>
            </a:endParaRPr>
          </a:p>
        </p:txBody>
      </p:sp>
      <p:sp>
        <p:nvSpPr>
          <p:cNvPr id="5" name="object 5"/>
          <p:cNvSpPr txBox="1">
            <a:spLocks noGrp="1"/>
          </p:cNvSpPr>
          <p:nvPr>
            <p:ph type="title"/>
          </p:nvPr>
        </p:nvSpPr>
        <p:spPr>
          <a:xfrm>
            <a:off x="3645979" y="943589"/>
            <a:ext cx="497967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CHECK</a:t>
            </a:r>
            <a:r>
              <a:rPr sz="3600" spc="-40" dirty="0">
                <a:solidFill>
                  <a:srgbClr val="FFFFFF"/>
                </a:solidFill>
              </a:rPr>
              <a:t> </a:t>
            </a:r>
            <a:r>
              <a:rPr sz="3600" dirty="0">
                <a:solidFill>
                  <a:srgbClr val="FFFFFF"/>
                </a:solidFill>
              </a:rPr>
              <a:t>ON</a:t>
            </a:r>
            <a:r>
              <a:rPr sz="3600" spc="-45" dirty="0">
                <a:solidFill>
                  <a:srgbClr val="FFFFFF"/>
                </a:solidFill>
              </a:rPr>
              <a:t> </a:t>
            </a:r>
            <a:r>
              <a:rPr sz="3600" dirty="0">
                <a:solidFill>
                  <a:srgbClr val="FFFFFF"/>
                </a:solidFill>
              </a:rPr>
              <a:t>LEARNING</a:t>
            </a:r>
            <a:endParaRPr sz="3600"/>
          </a:p>
        </p:txBody>
      </p:sp>
      <p:sp>
        <p:nvSpPr>
          <p:cNvPr id="6" name="object 6"/>
          <p:cNvSpPr txBox="1"/>
          <p:nvPr/>
        </p:nvSpPr>
        <p:spPr>
          <a:xfrm>
            <a:off x="3236112" y="1892911"/>
            <a:ext cx="7307580" cy="3144520"/>
          </a:xfrm>
          <a:prstGeom prst="rect">
            <a:avLst/>
          </a:prstGeom>
        </p:spPr>
        <p:txBody>
          <a:bodyPr vert="horz" wrap="square" lIns="0" tIns="12700" rIns="0" bIns="0" rtlCol="0">
            <a:spAutoFit/>
          </a:bodyPr>
          <a:lstStyle/>
          <a:p>
            <a:pPr marL="12700" marR="5080">
              <a:lnSpc>
                <a:spcPct val="100000"/>
              </a:lnSpc>
              <a:spcBef>
                <a:spcPts val="100"/>
              </a:spcBef>
            </a:pPr>
            <a:r>
              <a:rPr sz="2400" spc="-5" dirty="0">
                <a:solidFill>
                  <a:srgbClr val="FFFFFF"/>
                </a:solidFill>
                <a:latin typeface="Arial MT"/>
                <a:cs typeface="Arial MT"/>
              </a:rPr>
              <a:t>What</a:t>
            </a:r>
            <a:r>
              <a:rPr sz="2400" spc="-10" dirty="0">
                <a:solidFill>
                  <a:srgbClr val="FFFFFF"/>
                </a:solidFill>
                <a:latin typeface="Arial MT"/>
                <a:cs typeface="Arial MT"/>
              </a:rPr>
              <a:t> </a:t>
            </a:r>
            <a:r>
              <a:rPr sz="2400" spc="-5" dirty="0">
                <a:solidFill>
                  <a:srgbClr val="FFFFFF"/>
                </a:solidFill>
                <a:latin typeface="Arial MT"/>
                <a:cs typeface="Arial MT"/>
              </a:rPr>
              <a:t>are the three</a:t>
            </a:r>
            <a:r>
              <a:rPr sz="2400" dirty="0">
                <a:solidFill>
                  <a:srgbClr val="FFFFFF"/>
                </a:solidFill>
                <a:latin typeface="Arial MT"/>
                <a:cs typeface="Arial MT"/>
              </a:rPr>
              <a:t> </a:t>
            </a:r>
            <a:r>
              <a:rPr sz="2400" spc="-5" dirty="0">
                <a:solidFill>
                  <a:srgbClr val="FFFFFF"/>
                </a:solidFill>
                <a:latin typeface="Arial MT"/>
                <a:cs typeface="Arial MT"/>
              </a:rPr>
              <a:t>objectives</a:t>
            </a:r>
            <a:r>
              <a:rPr sz="2400" spc="15" dirty="0">
                <a:solidFill>
                  <a:srgbClr val="FFFFFF"/>
                </a:solidFill>
                <a:latin typeface="Arial MT"/>
                <a:cs typeface="Arial MT"/>
              </a:rPr>
              <a:t> </a:t>
            </a:r>
            <a:r>
              <a:rPr sz="2400" spc="-5" dirty="0">
                <a:solidFill>
                  <a:srgbClr val="FFFFFF"/>
                </a:solidFill>
                <a:latin typeface="Arial MT"/>
                <a:cs typeface="Arial MT"/>
              </a:rPr>
              <a:t>of</a:t>
            </a:r>
            <a:r>
              <a:rPr sz="2400" spc="-10" dirty="0">
                <a:solidFill>
                  <a:srgbClr val="FFFFFF"/>
                </a:solidFill>
                <a:latin typeface="Arial MT"/>
                <a:cs typeface="Arial MT"/>
              </a:rPr>
              <a:t> </a:t>
            </a:r>
            <a:r>
              <a:rPr sz="2400" spc="-5" dirty="0">
                <a:solidFill>
                  <a:srgbClr val="FFFFFF"/>
                </a:solidFill>
                <a:latin typeface="Arial MT"/>
                <a:cs typeface="Arial MT"/>
              </a:rPr>
              <a:t>fracture</a:t>
            </a:r>
            <a:r>
              <a:rPr sz="2400" dirty="0">
                <a:solidFill>
                  <a:srgbClr val="FFFFFF"/>
                </a:solidFill>
                <a:latin typeface="Arial MT"/>
                <a:cs typeface="Arial MT"/>
              </a:rPr>
              <a:t> </a:t>
            </a:r>
            <a:r>
              <a:rPr sz="2400" spc="-5" dirty="0">
                <a:solidFill>
                  <a:srgbClr val="FFFFFF"/>
                </a:solidFill>
                <a:latin typeface="Arial MT"/>
                <a:cs typeface="Arial MT"/>
              </a:rPr>
              <a:t>management </a:t>
            </a:r>
            <a:r>
              <a:rPr sz="2400" spc="-655" dirty="0">
                <a:solidFill>
                  <a:srgbClr val="FFFFFF"/>
                </a:solidFill>
                <a:latin typeface="Arial MT"/>
                <a:cs typeface="Arial MT"/>
              </a:rPr>
              <a:t> </a:t>
            </a:r>
            <a:r>
              <a:rPr sz="2400" spc="-5" dirty="0">
                <a:solidFill>
                  <a:srgbClr val="FFFFFF"/>
                </a:solidFill>
                <a:latin typeface="Arial MT"/>
                <a:cs typeface="Arial MT"/>
              </a:rPr>
              <a:t>and</a:t>
            </a:r>
            <a:r>
              <a:rPr sz="2400" dirty="0">
                <a:solidFill>
                  <a:srgbClr val="FFFFFF"/>
                </a:solidFill>
                <a:latin typeface="Arial MT"/>
                <a:cs typeface="Arial MT"/>
              </a:rPr>
              <a:t> </a:t>
            </a:r>
            <a:r>
              <a:rPr sz="2400" spc="-5" dirty="0">
                <a:solidFill>
                  <a:srgbClr val="FFFFFF"/>
                </a:solidFill>
                <a:latin typeface="Arial MT"/>
                <a:cs typeface="Arial MT"/>
              </a:rPr>
              <a:t>splinting?</a:t>
            </a:r>
            <a:endParaRPr sz="2400">
              <a:latin typeface="Arial MT"/>
              <a:cs typeface="Arial MT"/>
            </a:endParaRPr>
          </a:p>
          <a:p>
            <a:pPr marL="12700" marR="13335">
              <a:lnSpc>
                <a:spcPct val="100000"/>
              </a:lnSpc>
              <a:spcBef>
                <a:spcPts val="2200"/>
              </a:spcBef>
            </a:pPr>
            <a:r>
              <a:rPr sz="2400" spc="-5" dirty="0">
                <a:solidFill>
                  <a:srgbClr val="FFFFFF"/>
                </a:solidFill>
                <a:latin typeface="Arial MT"/>
                <a:cs typeface="Arial MT"/>
              </a:rPr>
              <a:t>TRUE</a:t>
            </a:r>
            <a:r>
              <a:rPr sz="2400" dirty="0">
                <a:solidFill>
                  <a:srgbClr val="FFFFFF"/>
                </a:solidFill>
                <a:latin typeface="Arial MT"/>
                <a:cs typeface="Arial MT"/>
              </a:rPr>
              <a:t> </a:t>
            </a:r>
            <a:r>
              <a:rPr sz="2400" spc="-5" dirty="0">
                <a:solidFill>
                  <a:srgbClr val="FFFFFF"/>
                </a:solidFill>
                <a:latin typeface="Arial MT"/>
                <a:cs typeface="Arial MT"/>
              </a:rPr>
              <a:t>or</a:t>
            </a:r>
            <a:r>
              <a:rPr sz="2400" dirty="0">
                <a:solidFill>
                  <a:srgbClr val="FFFFFF"/>
                </a:solidFill>
                <a:latin typeface="Arial MT"/>
                <a:cs typeface="Arial MT"/>
              </a:rPr>
              <a:t> </a:t>
            </a:r>
            <a:r>
              <a:rPr sz="2400" spc="-5" dirty="0">
                <a:solidFill>
                  <a:srgbClr val="FFFFFF"/>
                </a:solidFill>
                <a:latin typeface="Arial MT"/>
                <a:cs typeface="Arial MT"/>
              </a:rPr>
              <a:t>FALSE:</a:t>
            </a:r>
            <a:r>
              <a:rPr sz="2400" spc="-15" dirty="0">
                <a:solidFill>
                  <a:srgbClr val="FFFFFF"/>
                </a:solidFill>
                <a:latin typeface="Arial MT"/>
                <a:cs typeface="Arial MT"/>
              </a:rPr>
              <a:t> </a:t>
            </a:r>
            <a:r>
              <a:rPr sz="2400" spc="-5" dirty="0">
                <a:solidFill>
                  <a:srgbClr val="FFFFFF"/>
                </a:solidFill>
                <a:latin typeface="Arial MT"/>
                <a:cs typeface="Arial MT"/>
              </a:rPr>
              <a:t>When</a:t>
            </a:r>
            <a:r>
              <a:rPr sz="2400" dirty="0">
                <a:solidFill>
                  <a:srgbClr val="FFFFFF"/>
                </a:solidFill>
                <a:latin typeface="Arial MT"/>
                <a:cs typeface="Arial MT"/>
              </a:rPr>
              <a:t> </a:t>
            </a:r>
            <a:r>
              <a:rPr sz="2400" spc="-5" dirty="0">
                <a:solidFill>
                  <a:srgbClr val="FFFFFF"/>
                </a:solidFill>
                <a:latin typeface="Arial MT"/>
                <a:cs typeface="Arial MT"/>
              </a:rPr>
              <a:t>applying</a:t>
            </a:r>
            <a:r>
              <a:rPr sz="2400" spc="25" dirty="0">
                <a:solidFill>
                  <a:srgbClr val="FFFFFF"/>
                </a:solidFill>
                <a:latin typeface="Arial MT"/>
                <a:cs typeface="Arial MT"/>
              </a:rPr>
              <a:t> </a:t>
            </a:r>
            <a:r>
              <a:rPr sz="2400" dirty="0">
                <a:solidFill>
                  <a:srgbClr val="FFFFFF"/>
                </a:solidFill>
                <a:latin typeface="Arial MT"/>
                <a:cs typeface="Arial MT"/>
              </a:rPr>
              <a:t>a</a:t>
            </a:r>
            <a:r>
              <a:rPr sz="2400" spc="-5" dirty="0">
                <a:solidFill>
                  <a:srgbClr val="FFFFFF"/>
                </a:solidFill>
                <a:latin typeface="Arial MT"/>
                <a:cs typeface="Arial MT"/>
              </a:rPr>
              <a:t> splint,</a:t>
            </a:r>
            <a:r>
              <a:rPr sz="2400" dirty="0">
                <a:solidFill>
                  <a:srgbClr val="FFFFFF"/>
                </a:solidFill>
                <a:latin typeface="Arial MT"/>
                <a:cs typeface="Arial MT"/>
              </a:rPr>
              <a:t> </a:t>
            </a:r>
            <a:r>
              <a:rPr sz="2400" spc="-5" dirty="0">
                <a:solidFill>
                  <a:srgbClr val="FFFFFF"/>
                </a:solidFill>
                <a:latin typeface="Arial MT"/>
                <a:cs typeface="Arial MT"/>
              </a:rPr>
              <a:t>ensure</a:t>
            </a:r>
            <a:r>
              <a:rPr sz="2400" spc="20" dirty="0">
                <a:solidFill>
                  <a:srgbClr val="FFFFFF"/>
                </a:solidFill>
                <a:latin typeface="Arial MT"/>
                <a:cs typeface="Arial MT"/>
              </a:rPr>
              <a:t> </a:t>
            </a:r>
            <a:r>
              <a:rPr sz="2400" spc="-5" dirty="0">
                <a:solidFill>
                  <a:srgbClr val="FFFFFF"/>
                </a:solidFill>
                <a:latin typeface="Arial MT"/>
                <a:cs typeface="Arial MT"/>
              </a:rPr>
              <a:t>the </a:t>
            </a:r>
            <a:r>
              <a:rPr sz="2400" dirty="0">
                <a:solidFill>
                  <a:srgbClr val="FFFFFF"/>
                </a:solidFill>
                <a:latin typeface="Arial MT"/>
                <a:cs typeface="Arial MT"/>
              </a:rPr>
              <a:t> </a:t>
            </a:r>
            <a:r>
              <a:rPr sz="2400" spc="-5" dirty="0">
                <a:solidFill>
                  <a:srgbClr val="FFFFFF"/>
                </a:solidFill>
                <a:latin typeface="Arial MT"/>
                <a:cs typeface="Arial MT"/>
              </a:rPr>
              <a:t>joints</a:t>
            </a:r>
            <a:r>
              <a:rPr sz="2400" spc="5" dirty="0">
                <a:solidFill>
                  <a:srgbClr val="FFFFFF"/>
                </a:solidFill>
                <a:latin typeface="Arial MT"/>
                <a:cs typeface="Arial MT"/>
              </a:rPr>
              <a:t> </a:t>
            </a:r>
            <a:r>
              <a:rPr sz="2400" spc="-5" dirty="0">
                <a:solidFill>
                  <a:srgbClr val="FFFFFF"/>
                </a:solidFill>
                <a:latin typeface="Arial MT"/>
                <a:cs typeface="Arial MT"/>
              </a:rPr>
              <a:t>above</a:t>
            </a:r>
            <a:r>
              <a:rPr sz="2400" spc="10" dirty="0">
                <a:solidFill>
                  <a:srgbClr val="FFFFFF"/>
                </a:solidFill>
                <a:latin typeface="Arial MT"/>
                <a:cs typeface="Arial MT"/>
              </a:rPr>
              <a:t> </a:t>
            </a:r>
            <a:r>
              <a:rPr sz="2400" spc="-5" dirty="0">
                <a:solidFill>
                  <a:srgbClr val="FFFFFF"/>
                </a:solidFill>
                <a:latin typeface="Arial MT"/>
                <a:cs typeface="Arial MT"/>
              </a:rPr>
              <a:t>and</a:t>
            </a:r>
            <a:r>
              <a:rPr sz="2400" spc="5" dirty="0">
                <a:solidFill>
                  <a:srgbClr val="FFFFFF"/>
                </a:solidFill>
                <a:latin typeface="Arial MT"/>
                <a:cs typeface="Arial MT"/>
              </a:rPr>
              <a:t> </a:t>
            </a:r>
            <a:r>
              <a:rPr sz="2400" spc="-5" dirty="0">
                <a:solidFill>
                  <a:srgbClr val="FFFFFF"/>
                </a:solidFill>
                <a:latin typeface="Arial MT"/>
                <a:cs typeface="Arial MT"/>
              </a:rPr>
              <a:t>below</a:t>
            </a:r>
            <a:r>
              <a:rPr sz="2400" spc="15" dirty="0">
                <a:solidFill>
                  <a:srgbClr val="FFFFFF"/>
                </a:solidFill>
                <a:latin typeface="Arial MT"/>
                <a:cs typeface="Arial MT"/>
              </a:rPr>
              <a:t> </a:t>
            </a:r>
            <a:r>
              <a:rPr sz="2400" spc="-5" dirty="0">
                <a:solidFill>
                  <a:srgbClr val="FFFFFF"/>
                </a:solidFill>
                <a:latin typeface="Arial MT"/>
                <a:cs typeface="Arial MT"/>
              </a:rPr>
              <a:t>the</a:t>
            </a:r>
            <a:r>
              <a:rPr sz="2400" dirty="0">
                <a:solidFill>
                  <a:srgbClr val="FFFFFF"/>
                </a:solidFill>
                <a:latin typeface="Arial MT"/>
                <a:cs typeface="Arial MT"/>
              </a:rPr>
              <a:t> </a:t>
            </a:r>
            <a:r>
              <a:rPr sz="2400" spc="-5" dirty="0">
                <a:solidFill>
                  <a:srgbClr val="FFFFFF"/>
                </a:solidFill>
                <a:latin typeface="Arial MT"/>
                <a:cs typeface="Arial MT"/>
              </a:rPr>
              <a:t>fracture</a:t>
            </a:r>
            <a:r>
              <a:rPr sz="2400" spc="5" dirty="0">
                <a:solidFill>
                  <a:srgbClr val="FFFFFF"/>
                </a:solidFill>
                <a:latin typeface="Arial MT"/>
                <a:cs typeface="Arial MT"/>
              </a:rPr>
              <a:t> </a:t>
            </a:r>
            <a:r>
              <a:rPr sz="2400" spc="-5" dirty="0">
                <a:solidFill>
                  <a:srgbClr val="FFFFFF"/>
                </a:solidFill>
                <a:latin typeface="Arial MT"/>
                <a:cs typeface="Arial MT"/>
              </a:rPr>
              <a:t>are</a:t>
            </a:r>
            <a:r>
              <a:rPr sz="2400" dirty="0">
                <a:solidFill>
                  <a:srgbClr val="FFFFFF"/>
                </a:solidFill>
                <a:latin typeface="Arial MT"/>
                <a:cs typeface="Arial MT"/>
              </a:rPr>
              <a:t> </a:t>
            </a:r>
            <a:r>
              <a:rPr sz="2400" spc="-5" dirty="0">
                <a:solidFill>
                  <a:srgbClr val="FFFFFF"/>
                </a:solidFill>
                <a:latin typeface="Arial MT"/>
                <a:cs typeface="Arial MT"/>
              </a:rPr>
              <a:t>immobilized</a:t>
            </a:r>
            <a:r>
              <a:rPr sz="2400" spc="20" dirty="0">
                <a:solidFill>
                  <a:srgbClr val="FFFFFF"/>
                </a:solidFill>
                <a:latin typeface="Arial MT"/>
                <a:cs typeface="Arial MT"/>
              </a:rPr>
              <a:t> </a:t>
            </a:r>
            <a:r>
              <a:rPr sz="2400" dirty="0">
                <a:solidFill>
                  <a:srgbClr val="FFFFFF"/>
                </a:solidFill>
                <a:latin typeface="Arial MT"/>
                <a:cs typeface="Arial MT"/>
              </a:rPr>
              <a:t>in </a:t>
            </a:r>
            <a:r>
              <a:rPr sz="2400" spc="-655" dirty="0">
                <a:solidFill>
                  <a:srgbClr val="FFFFFF"/>
                </a:solidFill>
                <a:latin typeface="Arial MT"/>
                <a:cs typeface="Arial MT"/>
              </a:rPr>
              <a:t> </a:t>
            </a:r>
            <a:r>
              <a:rPr sz="2400" spc="-5" dirty="0">
                <a:solidFill>
                  <a:srgbClr val="FFFFFF"/>
                </a:solidFill>
                <a:latin typeface="Arial MT"/>
                <a:cs typeface="Arial MT"/>
              </a:rPr>
              <a:t>the splint</a:t>
            </a:r>
            <a:r>
              <a:rPr sz="2400" spc="5" dirty="0">
                <a:solidFill>
                  <a:srgbClr val="FFFFFF"/>
                </a:solidFill>
                <a:latin typeface="Arial MT"/>
                <a:cs typeface="Arial MT"/>
              </a:rPr>
              <a:t> </a:t>
            </a:r>
            <a:r>
              <a:rPr sz="2400" spc="-5" dirty="0">
                <a:solidFill>
                  <a:srgbClr val="FFFFFF"/>
                </a:solidFill>
                <a:latin typeface="Arial MT"/>
                <a:cs typeface="Arial MT"/>
              </a:rPr>
              <a:t>whenever</a:t>
            </a:r>
            <a:r>
              <a:rPr sz="2400" spc="20" dirty="0">
                <a:solidFill>
                  <a:srgbClr val="FFFFFF"/>
                </a:solidFill>
                <a:latin typeface="Arial MT"/>
                <a:cs typeface="Arial MT"/>
              </a:rPr>
              <a:t> </a:t>
            </a:r>
            <a:r>
              <a:rPr sz="2400" spc="-5" dirty="0">
                <a:solidFill>
                  <a:srgbClr val="FFFFFF"/>
                </a:solidFill>
                <a:latin typeface="Arial MT"/>
                <a:cs typeface="Arial MT"/>
              </a:rPr>
              <a:t>possible?</a:t>
            </a:r>
            <a:endParaRPr sz="2400">
              <a:latin typeface="Arial MT"/>
              <a:cs typeface="Arial MT"/>
            </a:endParaRPr>
          </a:p>
          <a:p>
            <a:pPr marL="12700" marR="2441575">
              <a:lnSpc>
                <a:spcPct val="100000"/>
              </a:lnSpc>
              <a:spcBef>
                <a:spcPts val="2200"/>
              </a:spcBef>
            </a:pPr>
            <a:r>
              <a:rPr sz="2400" spc="-5" dirty="0">
                <a:solidFill>
                  <a:srgbClr val="FFFFFF"/>
                </a:solidFill>
                <a:latin typeface="Arial MT"/>
                <a:cs typeface="Arial MT"/>
              </a:rPr>
              <a:t>What</a:t>
            </a:r>
            <a:r>
              <a:rPr sz="2400" spc="-15" dirty="0">
                <a:solidFill>
                  <a:srgbClr val="FFFFFF"/>
                </a:solidFill>
                <a:latin typeface="Arial MT"/>
                <a:cs typeface="Arial MT"/>
              </a:rPr>
              <a:t> </a:t>
            </a:r>
            <a:r>
              <a:rPr sz="2400" spc="-5" dirty="0">
                <a:solidFill>
                  <a:srgbClr val="FFFFFF"/>
                </a:solidFill>
                <a:latin typeface="Arial MT"/>
                <a:cs typeface="Arial MT"/>
              </a:rPr>
              <a:t>should</a:t>
            </a:r>
            <a:r>
              <a:rPr sz="2400" dirty="0">
                <a:solidFill>
                  <a:srgbClr val="FFFFFF"/>
                </a:solidFill>
                <a:latin typeface="Arial MT"/>
                <a:cs typeface="Arial MT"/>
              </a:rPr>
              <a:t> </a:t>
            </a:r>
            <a:r>
              <a:rPr sz="2400" spc="-5" dirty="0">
                <a:solidFill>
                  <a:srgbClr val="FFFFFF"/>
                </a:solidFill>
                <a:latin typeface="Arial MT"/>
                <a:cs typeface="Arial MT"/>
              </a:rPr>
              <a:t>you assess before</a:t>
            </a:r>
            <a:r>
              <a:rPr sz="2400" dirty="0">
                <a:solidFill>
                  <a:srgbClr val="FFFFFF"/>
                </a:solidFill>
                <a:latin typeface="Arial MT"/>
                <a:cs typeface="Arial MT"/>
              </a:rPr>
              <a:t> </a:t>
            </a:r>
            <a:r>
              <a:rPr sz="2400" spc="-5" dirty="0">
                <a:solidFill>
                  <a:srgbClr val="FFFFFF"/>
                </a:solidFill>
                <a:latin typeface="Arial MT"/>
                <a:cs typeface="Arial MT"/>
              </a:rPr>
              <a:t>and </a:t>
            </a:r>
            <a:r>
              <a:rPr sz="2400" spc="-655" dirty="0">
                <a:solidFill>
                  <a:srgbClr val="FFFFFF"/>
                </a:solidFill>
                <a:latin typeface="Arial MT"/>
                <a:cs typeface="Arial MT"/>
              </a:rPr>
              <a:t> </a:t>
            </a:r>
            <a:r>
              <a:rPr sz="2400" spc="-5" dirty="0">
                <a:solidFill>
                  <a:srgbClr val="FFFFFF"/>
                </a:solidFill>
                <a:latin typeface="Arial MT"/>
                <a:cs typeface="Arial MT"/>
              </a:rPr>
              <a:t>after</a:t>
            </a:r>
            <a:r>
              <a:rPr sz="2400" spc="-10" dirty="0">
                <a:solidFill>
                  <a:srgbClr val="FFFFFF"/>
                </a:solidFill>
                <a:latin typeface="Arial MT"/>
                <a:cs typeface="Arial MT"/>
              </a:rPr>
              <a:t> </a:t>
            </a:r>
            <a:r>
              <a:rPr sz="2400" spc="-5" dirty="0">
                <a:solidFill>
                  <a:srgbClr val="FFFFFF"/>
                </a:solidFill>
                <a:latin typeface="Arial MT"/>
                <a:cs typeface="Arial MT"/>
              </a:rPr>
              <a:t>splinting?</a:t>
            </a:r>
            <a:endParaRPr sz="2400">
              <a:latin typeface="Arial MT"/>
              <a:cs typeface="Arial MT"/>
            </a:endParaRPr>
          </a:p>
        </p:txBody>
      </p:sp>
      <p:pic>
        <p:nvPicPr>
          <p:cNvPr id="7" name="object 7"/>
          <p:cNvPicPr/>
          <p:nvPr/>
        </p:nvPicPr>
        <p:blipFill>
          <a:blip r:embed="rId4" cstate="print"/>
          <a:stretch>
            <a:fillRect/>
          </a:stretch>
        </p:blipFill>
        <p:spPr>
          <a:xfrm>
            <a:off x="2225801" y="1956054"/>
            <a:ext cx="638555" cy="675893"/>
          </a:xfrm>
          <a:prstGeom prst="rect">
            <a:avLst/>
          </a:prstGeom>
        </p:spPr>
      </p:pic>
      <p:pic>
        <p:nvPicPr>
          <p:cNvPr id="8" name="object 8"/>
          <p:cNvPicPr/>
          <p:nvPr/>
        </p:nvPicPr>
        <p:blipFill>
          <a:blip r:embed="rId4" cstate="print"/>
          <a:stretch>
            <a:fillRect/>
          </a:stretch>
        </p:blipFill>
        <p:spPr>
          <a:xfrm>
            <a:off x="2225801" y="2959607"/>
            <a:ext cx="638555" cy="675893"/>
          </a:xfrm>
          <a:prstGeom prst="rect">
            <a:avLst/>
          </a:prstGeom>
        </p:spPr>
      </p:pic>
      <p:pic>
        <p:nvPicPr>
          <p:cNvPr id="9" name="object 9"/>
          <p:cNvPicPr/>
          <p:nvPr/>
        </p:nvPicPr>
        <p:blipFill>
          <a:blip r:embed="rId4" cstate="print"/>
          <a:stretch>
            <a:fillRect/>
          </a:stretch>
        </p:blipFill>
        <p:spPr>
          <a:xfrm>
            <a:off x="2225801" y="4302252"/>
            <a:ext cx="638555" cy="675893"/>
          </a:xfrm>
          <a:prstGeom prst="rect">
            <a:avLst/>
          </a:prstGeom>
        </p:spPr>
      </p:pic>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21</a:t>
            </a:fld>
            <a:endParaRPr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40" dirty="0"/>
              <a:t> </a:t>
            </a:r>
            <a:r>
              <a:rPr spc="-5" dirty="0"/>
              <a:t>19:</a:t>
            </a:r>
            <a:r>
              <a:rPr spc="-45" dirty="0"/>
              <a:t> </a:t>
            </a:r>
            <a:r>
              <a:rPr spc="-5" dirty="0"/>
              <a:t>Fractures</a:t>
            </a:r>
          </a:p>
        </p:txBody>
      </p:sp>
      <p:pic>
        <p:nvPicPr>
          <p:cNvPr id="3" name="object 3"/>
          <p:cNvPicPr/>
          <p:nvPr/>
        </p:nvPicPr>
        <p:blipFill>
          <a:blip r:embed="rId2" cstate="print"/>
          <a:stretch>
            <a:fillRect/>
          </a:stretch>
        </p:blipFill>
        <p:spPr>
          <a:xfrm>
            <a:off x="309372" y="255270"/>
            <a:ext cx="1172717" cy="656081"/>
          </a:xfrm>
          <a:prstGeom prst="rect">
            <a:avLst/>
          </a:prstGeom>
        </p:spPr>
      </p:pic>
      <p:sp>
        <p:nvSpPr>
          <p:cNvPr id="4" name="object 4"/>
          <p:cNvSpPr txBox="1"/>
          <p:nvPr/>
        </p:nvSpPr>
        <p:spPr>
          <a:xfrm>
            <a:off x="2695320" y="2915902"/>
            <a:ext cx="6800850" cy="939800"/>
          </a:xfrm>
          <a:prstGeom prst="rect">
            <a:avLst/>
          </a:prstGeom>
        </p:spPr>
        <p:txBody>
          <a:bodyPr vert="horz" wrap="square" lIns="0" tIns="12700" rIns="0" bIns="0" rtlCol="0">
            <a:spAutoFit/>
          </a:bodyPr>
          <a:lstStyle/>
          <a:p>
            <a:pPr marL="12700">
              <a:lnSpc>
                <a:spcPct val="100000"/>
              </a:lnSpc>
              <a:spcBef>
                <a:spcPts val="100"/>
              </a:spcBef>
            </a:pPr>
            <a:r>
              <a:rPr sz="6000" b="1" spc="-5" dirty="0">
                <a:solidFill>
                  <a:srgbClr val="FFFFFF"/>
                </a:solidFill>
                <a:latin typeface="Arial"/>
                <a:cs typeface="Arial"/>
              </a:rPr>
              <a:t>ANY</a:t>
            </a:r>
            <a:r>
              <a:rPr sz="6000" b="1" spc="-85" dirty="0">
                <a:solidFill>
                  <a:srgbClr val="FFFFFF"/>
                </a:solidFill>
                <a:latin typeface="Arial"/>
                <a:cs typeface="Arial"/>
              </a:rPr>
              <a:t> </a:t>
            </a:r>
            <a:r>
              <a:rPr sz="6000" b="1"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3" cstate="print"/>
          <a:stretch>
            <a:fillRect/>
          </a:stretch>
        </p:blipFill>
        <p:spPr>
          <a:xfrm>
            <a:off x="8596121" y="1441703"/>
            <a:ext cx="1523998" cy="1434845"/>
          </a:xfrm>
          <a:prstGeom prst="rect">
            <a:avLst/>
          </a:prstGeom>
        </p:spPr>
      </p:pic>
      <p:pic>
        <p:nvPicPr>
          <p:cNvPr id="6" name="object 6"/>
          <p:cNvPicPr/>
          <p:nvPr/>
        </p:nvPicPr>
        <p:blipFill>
          <a:blip r:embed="rId4" cstate="print"/>
          <a:stretch>
            <a:fillRect/>
          </a:stretch>
        </p:blipFill>
        <p:spPr>
          <a:xfrm>
            <a:off x="7223759" y="4335018"/>
            <a:ext cx="2514599" cy="1828799"/>
          </a:xfrm>
          <a:prstGeom prst="rect">
            <a:avLst/>
          </a:prstGeom>
        </p:spPr>
      </p:pic>
      <p:grpSp>
        <p:nvGrpSpPr>
          <p:cNvPr id="7" name="object 7"/>
          <p:cNvGrpSpPr/>
          <p:nvPr/>
        </p:nvGrpSpPr>
        <p:grpSpPr>
          <a:xfrm>
            <a:off x="198745" y="1300128"/>
            <a:ext cx="3277870" cy="3007360"/>
            <a:chOff x="198745" y="1300128"/>
            <a:chExt cx="3277870" cy="3007360"/>
          </a:xfrm>
        </p:grpSpPr>
        <p:pic>
          <p:nvPicPr>
            <p:cNvPr id="8" name="object 8"/>
            <p:cNvPicPr/>
            <p:nvPr/>
          </p:nvPicPr>
          <p:blipFill>
            <a:blip r:embed="rId5" cstate="print"/>
            <a:stretch>
              <a:fillRect/>
            </a:stretch>
          </p:blipFill>
          <p:spPr>
            <a:xfrm>
              <a:off x="1329842" y="1300128"/>
              <a:ext cx="2146246" cy="2128871"/>
            </a:xfrm>
            <a:prstGeom prst="rect">
              <a:avLst/>
            </a:prstGeom>
          </p:spPr>
        </p:pic>
        <p:pic>
          <p:nvPicPr>
            <p:cNvPr id="9" name="object 9"/>
            <p:cNvPicPr/>
            <p:nvPr/>
          </p:nvPicPr>
          <p:blipFill>
            <a:blip r:embed="rId6" cstate="print"/>
            <a:stretch>
              <a:fillRect/>
            </a:stretch>
          </p:blipFill>
          <p:spPr>
            <a:xfrm>
              <a:off x="198745" y="2094814"/>
              <a:ext cx="2204208" cy="2212657"/>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22</a:t>
            </a:fld>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07584" y="289778"/>
            <a:ext cx="257746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19:</a:t>
            </a:r>
            <a:r>
              <a:rPr sz="2000" b="1" spc="-45" dirty="0">
                <a:solidFill>
                  <a:srgbClr val="756F6F"/>
                </a:solidFill>
                <a:latin typeface="Arial"/>
                <a:cs typeface="Arial"/>
              </a:rPr>
              <a:t> </a:t>
            </a:r>
            <a:r>
              <a:rPr sz="2000" b="1" spc="-5" dirty="0">
                <a:solidFill>
                  <a:srgbClr val="756F6F"/>
                </a:solidFill>
                <a:latin typeface="Arial"/>
                <a:cs typeface="Arial"/>
              </a:rPr>
              <a:t>Fractures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47700" y="1779775"/>
            <a:ext cx="5946140" cy="4467225"/>
            <a:chOff x="647700" y="1779775"/>
            <a:chExt cx="5946140" cy="4467225"/>
          </a:xfrm>
        </p:grpSpPr>
        <p:pic>
          <p:nvPicPr>
            <p:cNvPr id="5" name="object 5"/>
            <p:cNvPicPr/>
            <p:nvPr/>
          </p:nvPicPr>
          <p:blipFill>
            <a:blip r:embed="rId4" cstate="print"/>
            <a:stretch>
              <a:fillRect/>
            </a:stretch>
          </p:blipFill>
          <p:spPr>
            <a:xfrm>
              <a:off x="647700" y="1779775"/>
              <a:ext cx="5945873" cy="4466882"/>
            </a:xfrm>
            <a:prstGeom prst="rect">
              <a:avLst/>
            </a:prstGeom>
          </p:spPr>
        </p:pic>
        <p:sp>
          <p:nvSpPr>
            <p:cNvPr id="6" name="object 6"/>
            <p:cNvSpPr/>
            <p:nvPr/>
          </p:nvSpPr>
          <p:spPr>
            <a:xfrm>
              <a:off x="3786366" y="4936877"/>
              <a:ext cx="1543050" cy="485140"/>
            </a:xfrm>
            <a:custGeom>
              <a:avLst/>
              <a:gdLst/>
              <a:ahLst/>
              <a:cxnLst/>
              <a:rect l="l" t="t" r="r" b="b"/>
              <a:pathLst>
                <a:path w="1543050" h="485139">
                  <a:moveTo>
                    <a:pt x="38912" y="0"/>
                  </a:moveTo>
                  <a:lnTo>
                    <a:pt x="0" y="258660"/>
                  </a:lnTo>
                  <a:lnTo>
                    <a:pt x="1503794" y="484860"/>
                  </a:lnTo>
                  <a:lnTo>
                    <a:pt x="1542707" y="226199"/>
                  </a:lnTo>
                  <a:lnTo>
                    <a:pt x="38912" y="0"/>
                  </a:lnTo>
                  <a:close/>
                </a:path>
              </a:pathLst>
            </a:custGeom>
            <a:solidFill>
              <a:srgbClr val="000000"/>
            </a:solidFill>
          </p:spPr>
          <p:txBody>
            <a:bodyPr wrap="square" lIns="0" tIns="0" rIns="0" bIns="0" rtlCol="0"/>
            <a:lstStyle/>
            <a:p>
              <a:endParaRPr/>
            </a:p>
          </p:txBody>
        </p:sp>
        <p:sp>
          <p:nvSpPr>
            <p:cNvPr id="7" name="object 7"/>
            <p:cNvSpPr/>
            <p:nvPr/>
          </p:nvSpPr>
          <p:spPr>
            <a:xfrm>
              <a:off x="3924864" y="5040191"/>
              <a:ext cx="1267460" cy="283845"/>
            </a:xfrm>
            <a:custGeom>
              <a:avLst/>
              <a:gdLst/>
              <a:ahLst/>
              <a:cxnLst/>
              <a:rect l="l" t="t" r="r" b="b"/>
              <a:pathLst>
                <a:path w="1267460" h="283845">
                  <a:moveTo>
                    <a:pt x="44865" y="0"/>
                  </a:moveTo>
                  <a:lnTo>
                    <a:pt x="7336" y="24184"/>
                  </a:lnTo>
                  <a:lnTo>
                    <a:pt x="0" y="56750"/>
                  </a:lnTo>
                  <a:lnTo>
                    <a:pt x="897" y="66906"/>
                  </a:lnTo>
                  <a:lnTo>
                    <a:pt x="29030" y="100269"/>
                  </a:lnTo>
                  <a:lnTo>
                    <a:pt x="45968" y="103177"/>
                  </a:lnTo>
                  <a:lnTo>
                    <a:pt x="53094" y="102747"/>
                  </a:lnTo>
                  <a:lnTo>
                    <a:pt x="78763" y="86251"/>
                  </a:lnTo>
                  <a:lnTo>
                    <a:pt x="45954" y="86251"/>
                  </a:lnTo>
                  <a:lnTo>
                    <a:pt x="33470" y="84384"/>
                  </a:lnTo>
                  <a:lnTo>
                    <a:pt x="20734" y="55950"/>
                  </a:lnTo>
                  <a:lnTo>
                    <a:pt x="21620" y="47198"/>
                  </a:lnTo>
                  <a:lnTo>
                    <a:pt x="43972" y="16414"/>
                  </a:lnTo>
                  <a:lnTo>
                    <a:pt x="83192" y="16414"/>
                  </a:lnTo>
                  <a:lnTo>
                    <a:pt x="82682" y="15766"/>
                  </a:lnTo>
                  <a:lnTo>
                    <a:pt x="77300" y="10168"/>
                  </a:lnTo>
                  <a:lnTo>
                    <a:pt x="70869" y="5777"/>
                  </a:lnTo>
                  <a:lnTo>
                    <a:pt x="63389" y="2596"/>
                  </a:lnTo>
                  <a:lnTo>
                    <a:pt x="54856" y="628"/>
                  </a:lnTo>
                  <a:lnTo>
                    <a:pt x="44865" y="0"/>
                  </a:lnTo>
                  <a:close/>
                </a:path>
                <a:path w="1267460" h="283845">
                  <a:moveTo>
                    <a:pt x="65689" y="67811"/>
                  </a:moveTo>
                  <a:lnTo>
                    <a:pt x="62946" y="74783"/>
                  </a:lnTo>
                  <a:lnTo>
                    <a:pt x="59403" y="79672"/>
                  </a:lnTo>
                  <a:lnTo>
                    <a:pt x="50767" y="85260"/>
                  </a:lnTo>
                  <a:lnTo>
                    <a:pt x="45954" y="86251"/>
                  </a:lnTo>
                  <a:lnTo>
                    <a:pt x="78763" y="86251"/>
                  </a:lnTo>
                  <a:lnTo>
                    <a:pt x="80363" y="84015"/>
                  </a:lnTo>
                  <a:lnTo>
                    <a:pt x="84092" y="76840"/>
                  </a:lnTo>
                  <a:lnTo>
                    <a:pt x="65689" y="67811"/>
                  </a:lnTo>
                  <a:close/>
                </a:path>
                <a:path w="1267460" h="283845">
                  <a:moveTo>
                    <a:pt x="83192" y="16414"/>
                  </a:moveTo>
                  <a:lnTo>
                    <a:pt x="43972" y="16414"/>
                  </a:lnTo>
                  <a:lnTo>
                    <a:pt x="56584" y="18306"/>
                  </a:lnTo>
                  <a:lnTo>
                    <a:pt x="60863" y="20465"/>
                  </a:lnTo>
                  <a:lnTo>
                    <a:pt x="67379" y="27513"/>
                  </a:lnTo>
                  <a:lnTo>
                    <a:pt x="69207" y="31920"/>
                  </a:lnTo>
                  <a:lnTo>
                    <a:pt x="69601" y="37204"/>
                  </a:lnTo>
                  <a:lnTo>
                    <a:pt x="90035" y="35464"/>
                  </a:lnTo>
                  <a:lnTo>
                    <a:pt x="88981" y="27221"/>
                  </a:lnTo>
                  <a:lnTo>
                    <a:pt x="86530" y="20655"/>
                  </a:lnTo>
                  <a:lnTo>
                    <a:pt x="83192" y="16414"/>
                  </a:lnTo>
                  <a:close/>
                </a:path>
                <a:path w="1267460" h="283845">
                  <a:moveTo>
                    <a:pt x="111257" y="10838"/>
                  </a:moveTo>
                  <a:lnTo>
                    <a:pt x="103332" y="63493"/>
                  </a:lnTo>
                  <a:lnTo>
                    <a:pt x="101482" y="87635"/>
                  </a:lnTo>
                  <a:lnTo>
                    <a:pt x="101583" y="89623"/>
                  </a:lnTo>
                  <a:lnTo>
                    <a:pt x="144493" y="118496"/>
                  </a:lnTo>
                  <a:lnTo>
                    <a:pt x="150970" y="118458"/>
                  </a:lnTo>
                  <a:lnTo>
                    <a:pt x="176133" y="101046"/>
                  </a:lnTo>
                  <a:lnTo>
                    <a:pt x="144302" y="101046"/>
                  </a:lnTo>
                  <a:lnTo>
                    <a:pt x="133076" y="99357"/>
                  </a:lnTo>
                  <a:lnTo>
                    <a:pt x="121290" y="81311"/>
                  </a:lnTo>
                  <a:lnTo>
                    <a:pt x="121862" y="75773"/>
                  </a:lnTo>
                  <a:lnTo>
                    <a:pt x="131183" y="13836"/>
                  </a:lnTo>
                  <a:lnTo>
                    <a:pt x="111257" y="10838"/>
                  </a:lnTo>
                  <a:close/>
                </a:path>
                <a:path w="1267460" h="283845">
                  <a:moveTo>
                    <a:pt x="170033" y="19678"/>
                  </a:moveTo>
                  <a:lnTo>
                    <a:pt x="160647" y="82098"/>
                  </a:lnTo>
                  <a:lnTo>
                    <a:pt x="144302" y="101046"/>
                  </a:lnTo>
                  <a:lnTo>
                    <a:pt x="176133" y="101046"/>
                  </a:lnTo>
                  <a:lnTo>
                    <a:pt x="189959" y="22675"/>
                  </a:lnTo>
                  <a:lnTo>
                    <a:pt x="170033" y="19678"/>
                  </a:lnTo>
                  <a:close/>
                </a:path>
                <a:path w="1267460" h="283845">
                  <a:moveTo>
                    <a:pt x="274155" y="86327"/>
                  </a:moveTo>
                  <a:lnTo>
                    <a:pt x="222204" y="86327"/>
                  </a:lnTo>
                  <a:lnTo>
                    <a:pt x="230815" y="87623"/>
                  </a:lnTo>
                  <a:lnTo>
                    <a:pt x="234104" y="88499"/>
                  </a:lnTo>
                  <a:lnTo>
                    <a:pt x="249801" y="110648"/>
                  </a:lnTo>
                  <a:lnTo>
                    <a:pt x="260977" y="134295"/>
                  </a:lnTo>
                  <a:lnTo>
                    <a:pt x="284815" y="137889"/>
                  </a:lnTo>
                  <a:lnTo>
                    <a:pt x="275659" y="116820"/>
                  </a:lnTo>
                  <a:lnTo>
                    <a:pt x="272052" y="108425"/>
                  </a:lnTo>
                  <a:lnTo>
                    <a:pt x="269080" y="102507"/>
                  </a:lnTo>
                  <a:lnTo>
                    <a:pt x="264368" y="95649"/>
                  </a:lnTo>
                  <a:lnTo>
                    <a:pt x="261231" y="92360"/>
                  </a:lnTo>
                  <a:lnTo>
                    <a:pt x="257294" y="89197"/>
                  </a:lnTo>
                  <a:lnTo>
                    <a:pt x="266317" y="89197"/>
                  </a:lnTo>
                  <a:lnTo>
                    <a:pt x="273119" y="87178"/>
                  </a:lnTo>
                  <a:lnTo>
                    <a:pt x="274155" y="86327"/>
                  </a:lnTo>
                  <a:close/>
                </a:path>
                <a:path w="1267460" h="283845">
                  <a:moveTo>
                    <a:pt x="210914" y="25824"/>
                  </a:moveTo>
                  <a:lnTo>
                    <a:pt x="196068" y="124541"/>
                  </a:lnTo>
                  <a:lnTo>
                    <a:pt x="216007" y="127539"/>
                  </a:lnTo>
                  <a:lnTo>
                    <a:pt x="222204" y="86327"/>
                  </a:lnTo>
                  <a:lnTo>
                    <a:pt x="274155" y="86327"/>
                  </a:lnTo>
                  <a:lnTo>
                    <a:pt x="283279" y="78834"/>
                  </a:lnTo>
                  <a:lnTo>
                    <a:pt x="285485" y="74719"/>
                  </a:lnTo>
                  <a:lnTo>
                    <a:pt x="254907" y="74719"/>
                  </a:lnTo>
                  <a:lnTo>
                    <a:pt x="248874" y="74224"/>
                  </a:lnTo>
                  <a:lnTo>
                    <a:pt x="224566" y="70566"/>
                  </a:lnTo>
                  <a:lnTo>
                    <a:pt x="228338" y="45522"/>
                  </a:lnTo>
                  <a:lnTo>
                    <a:pt x="283789" y="45522"/>
                  </a:lnTo>
                  <a:lnTo>
                    <a:pt x="283329" y="44481"/>
                  </a:lnTo>
                  <a:lnTo>
                    <a:pt x="279977" y="40747"/>
                  </a:lnTo>
                  <a:lnTo>
                    <a:pt x="270947" y="35768"/>
                  </a:lnTo>
                  <a:lnTo>
                    <a:pt x="263416" y="33724"/>
                  </a:lnTo>
                  <a:lnTo>
                    <a:pt x="210914" y="25824"/>
                  </a:lnTo>
                  <a:close/>
                </a:path>
                <a:path w="1267460" h="283845">
                  <a:moveTo>
                    <a:pt x="266317" y="89197"/>
                  </a:moveTo>
                  <a:lnTo>
                    <a:pt x="257294" y="89197"/>
                  </a:lnTo>
                  <a:lnTo>
                    <a:pt x="266146" y="89248"/>
                  </a:lnTo>
                  <a:lnTo>
                    <a:pt x="266317" y="89197"/>
                  </a:lnTo>
                  <a:close/>
                </a:path>
                <a:path w="1267460" h="283845">
                  <a:moveTo>
                    <a:pt x="283789" y="45522"/>
                  </a:moveTo>
                  <a:lnTo>
                    <a:pt x="228338" y="45522"/>
                  </a:lnTo>
                  <a:lnTo>
                    <a:pt x="251973" y="49078"/>
                  </a:lnTo>
                  <a:lnTo>
                    <a:pt x="256799" y="49916"/>
                  </a:lnTo>
                  <a:lnTo>
                    <a:pt x="267251" y="60508"/>
                  </a:lnTo>
                  <a:lnTo>
                    <a:pt x="266311" y="66795"/>
                  </a:lnTo>
                  <a:lnTo>
                    <a:pt x="265270" y="69169"/>
                  </a:lnTo>
                  <a:lnTo>
                    <a:pt x="261981" y="72713"/>
                  </a:lnTo>
                  <a:lnTo>
                    <a:pt x="259911" y="73818"/>
                  </a:lnTo>
                  <a:lnTo>
                    <a:pt x="254907" y="74719"/>
                  </a:lnTo>
                  <a:lnTo>
                    <a:pt x="285485" y="74719"/>
                  </a:lnTo>
                  <a:lnTo>
                    <a:pt x="286377" y="73056"/>
                  </a:lnTo>
                  <a:lnTo>
                    <a:pt x="288359" y="59810"/>
                  </a:lnTo>
                  <a:lnTo>
                    <a:pt x="287711" y="54412"/>
                  </a:lnTo>
                  <a:lnTo>
                    <a:pt x="283789" y="45522"/>
                  </a:lnTo>
                  <a:close/>
                </a:path>
                <a:path w="1267460" h="283845">
                  <a:moveTo>
                    <a:pt x="373623" y="101288"/>
                  </a:moveTo>
                  <a:lnTo>
                    <a:pt x="321671" y="101288"/>
                  </a:lnTo>
                  <a:lnTo>
                    <a:pt x="330281" y="102583"/>
                  </a:lnTo>
                  <a:lnTo>
                    <a:pt x="333571" y="103459"/>
                  </a:lnTo>
                  <a:lnTo>
                    <a:pt x="349268" y="125621"/>
                  </a:lnTo>
                  <a:lnTo>
                    <a:pt x="360444" y="149256"/>
                  </a:lnTo>
                  <a:lnTo>
                    <a:pt x="384282" y="152850"/>
                  </a:lnTo>
                  <a:lnTo>
                    <a:pt x="375125" y="131780"/>
                  </a:lnTo>
                  <a:lnTo>
                    <a:pt x="371518" y="123386"/>
                  </a:lnTo>
                  <a:lnTo>
                    <a:pt x="368546" y="117480"/>
                  </a:lnTo>
                  <a:lnTo>
                    <a:pt x="363835" y="110610"/>
                  </a:lnTo>
                  <a:lnTo>
                    <a:pt x="360698" y="107320"/>
                  </a:lnTo>
                  <a:lnTo>
                    <a:pt x="356761" y="104158"/>
                  </a:lnTo>
                  <a:lnTo>
                    <a:pt x="365784" y="104158"/>
                  </a:lnTo>
                  <a:lnTo>
                    <a:pt x="372585" y="102139"/>
                  </a:lnTo>
                  <a:lnTo>
                    <a:pt x="373623" y="101288"/>
                  </a:lnTo>
                  <a:close/>
                </a:path>
                <a:path w="1267460" h="283845">
                  <a:moveTo>
                    <a:pt x="310380" y="40785"/>
                  </a:moveTo>
                  <a:lnTo>
                    <a:pt x="295534" y="139502"/>
                  </a:lnTo>
                  <a:lnTo>
                    <a:pt x="315460" y="142499"/>
                  </a:lnTo>
                  <a:lnTo>
                    <a:pt x="321671" y="101288"/>
                  </a:lnTo>
                  <a:lnTo>
                    <a:pt x="373623" y="101288"/>
                  </a:lnTo>
                  <a:lnTo>
                    <a:pt x="382745" y="93807"/>
                  </a:lnTo>
                  <a:lnTo>
                    <a:pt x="384944" y="89680"/>
                  </a:lnTo>
                  <a:lnTo>
                    <a:pt x="354373" y="89680"/>
                  </a:lnTo>
                  <a:lnTo>
                    <a:pt x="348341" y="89185"/>
                  </a:lnTo>
                  <a:lnTo>
                    <a:pt x="324033" y="85527"/>
                  </a:lnTo>
                  <a:lnTo>
                    <a:pt x="327805" y="60483"/>
                  </a:lnTo>
                  <a:lnTo>
                    <a:pt x="383255" y="60483"/>
                  </a:lnTo>
                  <a:lnTo>
                    <a:pt x="382796" y="59441"/>
                  </a:lnTo>
                  <a:lnTo>
                    <a:pt x="379443" y="55707"/>
                  </a:lnTo>
                  <a:lnTo>
                    <a:pt x="370413" y="50729"/>
                  </a:lnTo>
                  <a:lnTo>
                    <a:pt x="362882" y="48684"/>
                  </a:lnTo>
                  <a:lnTo>
                    <a:pt x="310380" y="40785"/>
                  </a:lnTo>
                  <a:close/>
                </a:path>
                <a:path w="1267460" h="283845">
                  <a:moveTo>
                    <a:pt x="365784" y="104158"/>
                  </a:moveTo>
                  <a:lnTo>
                    <a:pt x="356761" y="104158"/>
                  </a:lnTo>
                  <a:lnTo>
                    <a:pt x="365613" y="104209"/>
                  </a:lnTo>
                  <a:lnTo>
                    <a:pt x="365784" y="104158"/>
                  </a:lnTo>
                  <a:close/>
                </a:path>
                <a:path w="1267460" h="283845">
                  <a:moveTo>
                    <a:pt x="383255" y="60483"/>
                  </a:moveTo>
                  <a:lnTo>
                    <a:pt x="327805" y="60483"/>
                  </a:lnTo>
                  <a:lnTo>
                    <a:pt x="351439" y="64039"/>
                  </a:lnTo>
                  <a:lnTo>
                    <a:pt x="356265" y="64877"/>
                  </a:lnTo>
                  <a:lnTo>
                    <a:pt x="366718" y="75481"/>
                  </a:lnTo>
                  <a:lnTo>
                    <a:pt x="365778" y="81755"/>
                  </a:lnTo>
                  <a:lnTo>
                    <a:pt x="364736" y="84130"/>
                  </a:lnTo>
                  <a:lnTo>
                    <a:pt x="361447" y="87673"/>
                  </a:lnTo>
                  <a:lnTo>
                    <a:pt x="359377" y="88778"/>
                  </a:lnTo>
                  <a:lnTo>
                    <a:pt x="354373" y="89680"/>
                  </a:lnTo>
                  <a:lnTo>
                    <a:pt x="384944" y="89680"/>
                  </a:lnTo>
                  <a:lnTo>
                    <a:pt x="385831" y="88016"/>
                  </a:lnTo>
                  <a:lnTo>
                    <a:pt x="387825" y="74770"/>
                  </a:lnTo>
                  <a:lnTo>
                    <a:pt x="387177" y="69373"/>
                  </a:lnTo>
                  <a:lnTo>
                    <a:pt x="383255" y="60483"/>
                  </a:lnTo>
                  <a:close/>
                </a:path>
                <a:path w="1267460" h="283845">
                  <a:moveTo>
                    <a:pt x="410533" y="55860"/>
                  </a:moveTo>
                  <a:lnTo>
                    <a:pt x="395686" y="154564"/>
                  </a:lnTo>
                  <a:lnTo>
                    <a:pt x="470756" y="165855"/>
                  </a:lnTo>
                  <a:lnTo>
                    <a:pt x="473258" y="149230"/>
                  </a:lnTo>
                  <a:lnTo>
                    <a:pt x="418114" y="140924"/>
                  </a:lnTo>
                  <a:lnTo>
                    <a:pt x="422166" y="114064"/>
                  </a:lnTo>
                  <a:lnTo>
                    <a:pt x="472842" y="114064"/>
                  </a:lnTo>
                  <a:lnTo>
                    <a:pt x="474223" y="104882"/>
                  </a:lnTo>
                  <a:lnTo>
                    <a:pt x="424668" y="97440"/>
                  </a:lnTo>
                  <a:lnTo>
                    <a:pt x="427957" y="75545"/>
                  </a:lnTo>
                  <a:lnTo>
                    <a:pt x="482415" y="75545"/>
                  </a:lnTo>
                  <a:lnTo>
                    <a:pt x="483723" y="66858"/>
                  </a:lnTo>
                  <a:lnTo>
                    <a:pt x="410533" y="55860"/>
                  </a:lnTo>
                  <a:close/>
                </a:path>
                <a:path w="1267460" h="283845">
                  <a:moveTo>
                    <a:pt x="472842" y="114064"/>
                  </a:moveTo>
                  <a:lnTo>
                    <a:pt x="422166" y="114064"/>
                  </a:lnTo>
                  <a:lnTo>
                    <a:pt x="471721" y="121519"/>
                  </a:lnTo>
                  <a:lnTo>
                    <a:pt x="472842" y="114064"/>
                  </a:lnTo>
                  <a:close/>
                </a:path>
                <a:path w="1267460" h="283845">
                  <a:moveTo>
                    <a:pt x="482415" y="75545"/>
                  </a:moveTo>
                  <a:lnTo>
                    <a:pt x="427957" y="75545"/>
                  </a:lnTo>
                  <a:lnTo>
                    <a:pt x="481208" y="83559"/>
                  </a:lnTo>
                  <a:lnTo>
                    <a:pt x="482415" y="75545"/>
                  </a:lnTo>
                  <a:close/>
                </a:path>
                <a:path w="1267460" h="283845">
                  <a:moveTo>
                    <a:pt x="537298" y="106952"/>
                  </a:moveTo>
                  <a:lnTo>
                    <a:pt x="516768" y="106952"/>
                  </a:lnTo>
                  <a:lnTo>
                    <a:pt x="546880" y="177310"/>
                  </a:lnTo>
                  <a:lnTo>
                    <a:pt x="566882" y="180320"/>
                  </a:lnTo>
                  <a:lnTo>
                    <a:pt x="572234" y="144734"/>
                  </a:lnTo>
                  <a:lnTo>
                    <a:pt x="553293" y="144734"/>
                  </a:lnTo>
                  <a:lnTo>
                    <a:pt x="537298" y="106952"/>
                  </a:lnTo>
                  <a:close/>
                </a:path>
                <a:path w="1267460" h="283845">
                  <a:moveTo>
                    <a:pt x="503420" y="69830"/>
                  </a:moveTo>
                  <a:lnTo>
                    <a:pt x="488574" y="168534"/>
                  </a:lnTo>
                  <a:lnTo>
                    <a:pt x="507091" y="171316"/>
                  </a:lnTo>
                  <a:lnTo>
                    <a:pt x="516768" y="106952"/>
                  </a:lnTo>
                  <a:lnTo>
                    <a:pt x="537298" y="106952"/>
                  </a:lnTo>
                  <a:lnTo>
                    <a:pt x="522813" y="72738"/>
                  </a:lnTo>
                  <a:lnTo>
                    <a:pt x="503420" y="69830"/>
                  </a:lnTo>
                  <a:close/>
                </a:path>
                <a:path w="1267460" h="283845">
                  <a:moveTo>
                    <a:pt x="563212" y="78821"/>
                  </a:moveTo>
                  <a:lnTo>
                    <a:pt x="553293" y="144734"/>
                  </a:lnTo>
                  <a:lnTo>
                    <a:pt x="572234" y="144734"/>
                  </a:lnTo>
                  <a:lnTo>
                    <a:pt x="581729" y="81603"/>
                  </a:lnTo>
                  <a:lnTo>
                    <a:pt x="563212" y="78821"/>
                  </a:lnTo>
                  <a:close/>
                </a:path>
                <a:path w="1267460" h="283845">
                  <a:moveTo>
                    <a:pt x="596372" y="83813"/>
                  </a:moveTo>
                  <a:lnTo>
                    <a:pt x="593857" y="100500"/>
                  </a:lnTo>
                  <a:lnTo>
                    <a:pt x="623143" y="104907"/>
                  </a:lnTo>
                  <a:lnTo>
                    <a:pt x="610812" y="186924"/>
                  </a:lnTo>
                  <a:lnTo>
                    <a:pt x="630738" y="189921"/>
                  </a:lnTo>
                  <a:lnTo>
                    <a:pt x="643070" y="107904"/>
                  </a:lnTo>
                  <a:lnTo>
                    <a:pt x="672956" y="107904"/>
                  </a:lnTo>
                  <a:lnTo>
                    <a:pt x="674807" y="95611"/>
                  </a:lnTo>
                  <a:lnTo>
                    <a:pt x="596372" y="83813"/>
                  </a:lnTo>
                  <a:close/>
                </a:path>
                <a:path w="1267460" h="283845">
                  <a:moveTo>
                    <a:pt x="672956" y="107904"/>
                  </a:moveTo>
                  <a:lnTo>
                    <a:pt x="643070" y="107904"/>
                  </a:lnTo>
                  <a:lnTo>
                    <a:pt x="672292" y="112311"/>
                  </a:lnTo>
                  <a:lnTo>
                    <a:pt x="672956" y="107904"/>
                  </a:lnTo>
                  <a:close/>
                </a:path>
                <a:path w="1267460" h="283845">
                  <a:moveTo>
                    <a:pt x="729277" y="103802"/>
                  </a:moveTo>
                  <a:lnTo>
                    <a:pt x="714431" y="202507"/>
                  </a:lnTo>
                  <a:lnTo>
                    <a:pt x="789501" y="213797"/>
                  </a:lnTo>
                  <a:lnTo>
                    <a:pt x="792002" y="197173"/>
                  </a:lnTo>
                  <a:lnTo>
                    <a:pt x="736859" y="188880"/>
                  </a:lnTo>
                  <a:lnTo>
                    <a:pt x="740898" y="162006"/>
                  </a:lnTo>
                  <a:lnTo>
                    <a:pt x="791575" y="162006"/>
                  </a:lnTo>
                  <a:lnTo>
                    <a:pt x="792955" y="152837"/>
                  </a:lnTo>
                  <a:lnTo>
                    <a:pt x="743400" y="145382"/>
                  </a:lnTo>
                  <a:lnTo>
                    <a:pt x="746689" y="123500"/>
                  </a:lnTo>
                  <a:lnTo>
                    <a:pt x="801159" y="123500"/>
                  </a:lnTo>
                  <a:lnTo>
                    <a:pt x="802467" y="114813"/>
                  </a:lnTo>
                  <a:lnTo>
                    <a:pt x="729277" y="103802"/>
                  </a:lnTo>
                  <a:close/>
                </a:path>
                <a:path w="1267460" h="283845">
                  <a:moveTo>
                    <a:pt x="791575" y="162006"/>
                  </a:moveTo>
                  <a:lnTo>
                    <a:pt x="740898" y="162006"/>
                  </a:lnTo>
                  <a:lnTo>
                    <a:pt x="790453" y="169461"/>
                  </a:lnTo>
                  <a:lnTo>
                    <a:pt x="791575" y="162006"/>
                  </a:lnTo>
                  <a:close/>
                </a:path>
                <a:path w="1267460" h="283845">
                  <a:moveTo>
                    <a:pt x="801159" y="123500"/>
                  </a:moveTo>
                  <a:lnTo>
                    <a:pt x="746689" y="123500"/>
                  </a:lnTo>
                  <a:lnTo>
                    <a:pt x="799953" y="131514"/>
                  </a:lnTo>
                  <a:lnTo>
                    <a:pt x="801159" y="123500"/>
                  </a:lnTo>
                  <a:close/>
                </a:path>
                <a:path w="1267460" h="283845">
                  <a:moveTo>
                    <a:pt x="821136" y="117620"/>
                  </a:moveTo>
                  <a:lnTo>
                    <a:pt x="806290" y="216324"/>
                  </a:lnTo>
                  <a:lnTo>
                    <a:pt x="851159" y="223081"/>
                  </a:lnTo>
                  <a:lnTo>
                    <a:pt x="857141" y="223259"/>
                  </a:lnTo>
                  <a:lnTo>
                    <a:pt x="867910" y="221531"/>
                  </a:lnTo>
                  <a:lnTo>
                    <a:pt x="872978" y="219614"/>
                  </a:lnTo>
                  <a:lnTo>
                    <a:pt x="882185" y="213010"/>
                  </a:lnTo>
                  <a:lnTo>
                    <a:pt x="886579" y="207726"/>
                  </a:lnTo>
                  <a:lnTo>
                    <a:pt x="887446" y="206063"/>
                  </a:lnTo>
                  <a:lnTo>
                    <a:pt x="853229" y="206063"/>
                  </a:lnTo>
                  <a:lnTo>
                    <a:pt x="849165" y="205771"/>
                  </a:lnTo>
                  <a:lnTo>
                    <a:pt x="828718" y="202697"/>
                  </a:lnTo>
                  <a:lnTo>
                    <a:pt x="838561" y="137318"/>
                  </a:lnTo>
                  <a:lnTo>
                    <a:pt x="888310" y="137318"/>
                  </a:lnTo>
                  <a:lnTo>
                    <a:pt x="886109" y="134168"/>
                  </a:lnTo>
                  <a:lnTo>
                    <a:pt x="881601" y="130383"/>
                  </a:lnTo>
                  <a:lnTo>
                    <a:pt x="871949" y="125900"/>
                  </a:lnTo>
                  <a:lnTo>
                    <a:pt x="865777" y="124338"/>
                  </a:lnTo>
                  <a:lnTo>
                    <a:pt x="821136" y="117620"/>
                  </a:lnTo>
                  <a:close/>
                </a:path>
                <a:path w="1267460" h="283845">
                  <a:moveTo>
                    <a:pt x="888310" y="137318"/>
                  </a:moveTo>
                  <a:lnTo>
                    <a:pt x="838561" y="137318"/>
                  </a:lnTo>
                  <a:lnTo>
                    <a:pt x="855629" y="139883"/>
                  </a:lnTo>
                  <a:lnTo>
                    <a:pt x="861040" y="141013"/>
                  </a:lnTo>
                  <a:lnTo>
                    <a:pt x="863732" y="142067"/>
                  </a:lnTo>
                  <a:lnTo>
                    <a:pt x="867339" y="143439"/>
                  </a:lnTo>
                  <a:lnTo>
                    <a:pt x="870171" y="145446"/>
                  </a:lnTo>
                  <a:lnTo>
                    <a:pt x="874337" y="150754"/>
                  </a:lnTo>
                  <a:lnTo>
                    <a:pt x="875746" y="154221"/>
                  </a:lnTo>
                  <a:lnTo>
                    <a:pt x="877207" y="162794"/>
                  </a:lnTo>
                  <a:lnTo>
                    <a:pt x="877004" y="168763"/>
                  </a:lnTo>
                  <a:lnTo>
                    <a:pt x="862043" y="204513"/>
                  </a:lnTo>
                  <a:lnTo>
                    <a:pt x="853229" y="206063"/>
                  </a:lnTo>
                  <a:lnTo>
                    <a:pt x="887446" y="206063"/>
                  </a:lnTo>
                  <a:lnTo>
                    <a:pt x="893031" y="195344"/>
                  </a:lnTo>
                  <a:lnTo>
                    <a:pt x="895101" y="188486"/>
                  </a:lnTo>
                  <a:lnTo>
                    <a:pt x="897717" y="171112"/>
                  </a:lnTo>
                  <a:lnTo>
                    <a:pt x="897737" y="162794"/>
                  </a:lnTo>
                  <a:lnTo>
                    <a:pt x="895393" y="149916"/>
                  </a:lnTo>
                  <a:lnTo>
                    <a:pt x="893056" y="144112"/>
                  </a:lnTo>
                  <a:lnTo>
                    <a:pt x="888310" y="137318"/>
                  </a:lnTo>
                  <a:close/>
                </a:path>
                <a:path w="1267460" h="283845">
                  <a:moveTo>
                    <a:pt x="920069" y="132504"/>
                  </a:moveTo>
                  <a:lnTo>
                    <a:pt x="905210" y="231209"/>
                  </a:lnTo>
                  <a:lnTo>
                    <a:pt x="925149" y="234206"/>
                  </a:lnTo>
                  <a:lnTo>
                    <a:pt x="939996" y="135502"/>
                  </a:lnTo>
                  <a:lnTo>
                    <a:pt x="920069" y="132504"/>
                  </a:lnTo>
                  <a:close/>
                </a:path>
                <a:path w="1267460" h="283845">
                  <a:moveTo>
                    <a:pt x="1042891" y="150970"/>
                  </a:moveTo>
                  <a:lnTo>
                    <a:pt x="1028045" y="249687"/>
                  </a:lnTo>
                  <a:lnTo>
                    <a:pt x="1047971" y="252684"/>
                  </a:lnTo>
                  <a:lnTo>
                    <a:pt x="1062817" y="153967"/>
                  </a:lnTo>
                  <a:lnTo>
                    <a:pt x="1042891" y="150970"/>
                  </a:lnTo>
                  <a:close/>
                </a:path>
                <a:path w="1267460" h="283845">
                  <a:moveTo>
                    <a:pt x="952035" y="137305"/>
                  </a:moveTo>
                  <a:lnTo>
                    <a:pt x="949521" y="154005"/>
                  </a:lnTo>
                  <a:lnTo>
                    <a:pt x="978807" y="158412"/>
                  </a:lnTo>
                  <a:lnTo>
                    <a:pt x="966475" y="240416"/>
                  </a:lnTo>
                  <a:lnTo>
                    <a:pt x="986401" y="243413"/>
                  </a:lnTo>
                  <a:lnTo>
                    <a:pt x="998733" y="161410"/>
                  </a:lnTo>
                  <a:lnTo>
                    <a:pt x="1028617" y="161410"/>
                  </a:lnTo>
                  <a:lnTo>
                    <a:pt x="1030470" y="149103"/>
                  </a:lnTo>
                  <a:lnTo>
                    <a:pt x="952035" y="137305"/>
                  </a:lnTo>
                  <a:close/>
                </a:path>
                <a:path w="1267460" h="283845">
                  <a:moveTo>
                    <a:pt x="1028617" y="161410"/>
                  </a:moveTo>
                  <a:lnTo>
                    <a:pt x="998733" y="161410"/>
                  </a:lnTo>
                  <a:lnTo>
                    <a:pt x="1027956" y="165804"/>
                  </a:lnTo>
                  <a:lnTo>
                    <a:pt x="1028617" y="161410"/>
                  </a:lnTo>
                  <a:close/>
                </a:path>
                <a:path w="1267460" h="283845">
                  <a:moveTo>
                    <a:pt x="1117834" y="160533"/>
                  </a:moveTo>
                  <a:lnTo>
                    <a:pt x="1081689" y="176865"/>
                  </a:lnTo>
                  <a:lnTo>
                    <a:pt x="1069509" y="217473"/>
                  </a:lnTo>
                  <a:lnTo>
                    <a:pt x="1070459" y="227721"/>
                  </a:lnTo>
                  <a:lnTo>
                    <a:pt x="1100472" y="261438"/>
                  </a:lnTo>
                  <a:lnTo>
                    <a:pt x="1121241" y="264560"/>
                  </a:lnTo>
                  <a:lnTo>
                    <a:pt x="1130856" y="263419"/>
                  </a:lnTo>
                  <a:lnTo>
                    <a:pt x="1139630" y="260426"/>
                  </a:lnTo>
                  <a:lnTo>
                    <a:pt x="1147564" y="255580"/>
                  </a:lnTo>
                  <a:lnTo>
                    <a:pt x="1154363" y="249034"/>
                  </a:lnTo>
                  <a:lnTo>
                    <a:pt x="1155051" y="247998"/>
                  </a:lnTo>
                  <a:lnTo>
                    <a:pt x="1121225" y="247998"/>
                  </a:lnTo>
                  <a:lnTo>
                    <a:pt x="1105337" y="245611"/>
                  </a:lnTo>
                  <a:lnTo>
                    <a:pt x="1090306" y="216564"/>
                  </a:lnTo>
                  <a:lnTo>
                    <a:pt x="1091025" y="208548"/>
                  </a:lnTo>
                  <a:lnTo>
                    <a:pt x="1115294" y="177564"/>
                  </a:lnTo>
                  <a:lnTo>
                    <a:pt x="1156126" y="177564"/>
                  </a:lnTo>
                  <a:lnTo>
                    <a:pt x="1152548" y="173534"/>
                  </a:lnTo>
                  <a:lnTo>
                    <a:pt x="1144999" y="168074"/>
                  </a:lnTo>
                  <a:lnTo>
                    <a:pt x="1136107" y="164142"/>
                  </a:lnTo>
                  <a:lnTo>
                    <a:pt x="1125873" y="161740"/>
                  </a:lnTo>
                  <a:lnTo>
                    <a:pt x="1117834" y="160533"/>
                  </a:lnTo>
                  <a:close/>
                </a:path>
                <a:path w="1267460" h="283845">
                  <a:moveTo>
                    <a:pt x="1156126" y="177564"/>
                  </a:moveTo>
                  <a:lnTo>
                    <a:pt x="1115294" y="177564"/>
                  </a:lnTo>
                  <a:lnTo>
                    <a:pt x="1131727" y="180040"/>
                  </a:lnTo>
                  <a:lnTo>
                    <a:pt x="1137900" y="183812"/>
                  </a:lnTo>
                  <a:lnTo>
                    <a:pt x="1142014" y="190124"/>
                  </a:lnTo>
                  <a:lnTo>
                    <a:pt x="1144563" y="195327"/>
                  </a:lnTo>
                  <a:lnTo>
                    <a:pt x="1146017" y="201469"/>
                  </a:lnTo>
                  <a:lnTo>
                    <a:pt x="1146371" y="208616"/>
                  </a:lnTo>
                  <a:lnTo>
                    <a:pt x="1145647" y="216566"/>
                  </a:lnTo>
                  <a:lnTo>
                    <a:pt x="1121225" y="247998"/>
                  </a:lnTo>
                  <a:lnTo>
                    <a:pt x="1155051" y="247998"/>
                  </a:lnTo>
                  <a:lnTo>
                    <a:pt x="1159731" y="240943"/>
                  </a:lnTo>
                  <a:lnTo>
                    <a:pt x="1163672" y="231299"/>
                  </a:lnTo>
                  <a:lnTo>
                    <a:pt x="1166183" y="220134"/>
                  </a:lnTo>
                  <a:lnTo>
                    <a:pt x="1167075" y="208548"/>
                  </a:lnTo>
                  <a:lnTo>
                    <a:pt x="1166140" y="198176"/>
                  </a:lnTo>
                  <a:lnTo>
                    <a:pt x="1163363" y="188813"/>
                  </a:lnTo>
                  <a:lnTo>
                    <a:pt x="1158753" y="180523"/>
                  </a:lnTo>
                  <a:lnTo>
                    <a:pt x="1156126" y="177564"/>
                  </a:lnTo>
                  <a:close/>
                </a:path>
                <a:path w="1267460" h="283845">
                  <a:moveTo>
                    <a:pt x="1223002" y="210101"/>
                  </a:moveTo>
                  <a:lnTo>
                    <a:pt x="1202479" y="210101"/>
                  </a:lnTo>
                  <a:lnTo>
                    <a:pt x="1232591" y="280447"/>
                  </a:lnTo>
                  <a:lnTo>
                    <a:pt x="1252581" y="283457"/>
                  </a:lnTo>
                  <a:lnTo>
                    <a:pt x="1257931" y="247884"/>
                  </a:lnTo>
                  <a:lnTo>
                    <a:pt x="1239004" y="247884"/>
                  </a:lnTo>
                  <a:lnTo>
                    <a:pt x="1223002" y="210101"/>
                  </a:lnTo>
                  <a:close/>
                </a:path>
                <a:path w="1267460" h="283845">
                  <a:moveTo>
                    <a:pt x="1189131" y="172967"/>
                  </a:moveTo>
                  <a:lnTo>
                    <a:pt x="1174272" y="271684"/>
                  </a:lnTo>
                  <a:lnTo>
                    <a:pt x="1192789" y="274465"/>
                  </a:lnTo>
                  <a:lnTo>
                    <a:pt x="1202479" y="210101"/>
                  </a:lnTo>
                  <a:lnTo>
                    <a:pt x="1223002" y="210101"/>
                  </a:lnTo>
                  <a:lnTo>
                    <a:pt x="1208512" y="175888"/>
                  </a:lnTo>
                  <a:lnTo>
                    <a:pt x="1189131" y="172967"/>
                  </a:lnTo>
                  <a:close/>
                </a:path>
                <a:path w="1267460" h="283845">
                  <a:moveTo>
                    <a:pt x="1248910" y="181971"/>
                  </a:moveTo>
                  <a:lnTo>
                    <a:pt x="1239004" y="247884"/>
                  </a:lnTo>
                  <a:lnTo>
                    <a:pt x="1257931" y="247884"/>
                  </a:lnTo>
                  <a:lnTo>
                    <a:pt x="1267427" y="184752"/>
                  </a:lnTo>
                  <a:lnTo>
                    <a:pt x="1248910" y="181971"/>
                  </a:lnTo>
                  <a:close/>
                </a:path>
              </a:pathLst>
            </a:custGeom>
            <a:solidFill>
              <a:srgbClr val="FFFFFF"/>
            </a:solidFill>
          </p:spPr>
          <p:txBody>
            <a:bodyPr wrap="square" lIns="0" tIns="0" rIns="0" bIns="0" rtlCol="0"/>
            <a:lstStyle/>
            <a:p>
              <a:endParaRPr/>
            </a:p>
          </p:txBody>
        </p:sp>
      </p:grpSp>
      <p:sp>
        <p:nvSpPr>
          <p:cNvPr id="8" name="object 8"/>
          <p:cNvSpPr txBox="1"/>
          <p:nvPr/>
        </p:nvSpPr>
        <p:spPr>
          <a:xfrm>
            <a:off x="6270927" y="1885252"/>
            <a:ext cx="5184140" cy="419354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TCCC:</a:t>
            </a:r>
            <a:r>
              <a:rPr sz="2400" b="1" spc="-45" dirty="0">
                <a:latin typeface="Arial"/>
                <a:cs typeface="Arial"/>
              </a:rPr>
              <a:t> </a:t>
            </a:r>
            <a:r>
              <a:rPr sz="2400" b="1" spc="-5" dirty="0">
                <a:latin typeface="Arial"/>
                <a:cs typeface="Arial"/>
              </a:rPr>
              <a:t>Guidelines</a:t>
            </a:r>
            <a:endParaRPr sz="2400">
              <a:latin typeface="Arial"/>
              <a:cs typeface="Arial"/>
            </a:endParaRPr>
          </a:p>
          <a:p>
            <a:pPr marL="12700">
              <a:lnSpc>
                <a:spcPct val="100000"/>
              </a:lnSpc>
              <a:spcBef>
                <a:spcPts val="15"/>
              </a:spcBef>
            </a:pPr>
            <a:r>
              <a:rPr sz="1800" dirty="0">
                <a:latin typeface="Arial MT"/>
                <a:cs typeface="Arial MT"/>
              </a:rPr>
              <a:t>by</a:t>
            </a:r>
            <a:r>
              <a:rPr sz="1800" spc="-35" dirty="0">
                <a:latin typeface="Arial MT"/>
                <a:cs typeface="Arial MT"/>
              </a:rPr>
              <a:t> </a:t>
            </a:r>
            <a:r>
              <a:rPr sz="1800" spc="-5" dirty="0">
                <a:latin typeface="Arial MT"/>
                <a:cs typeface="Arial MT"/>
              </a:rPr>
              <a:t>JTS/CoTCCC</a:t>
            </a:r>
            <a:endParaRPr sz="1800">
              <a:latin typeface="Arial MT"/>
              <a:cs typeface="Arial MT"/>
            </a:endParaRPr>
          </a:p>
          <a:p>
            <a:pPr marL="12700" marR="210185">
              <a:lnSpc>
                <a:spcPct val="100000"/>
              </a:lnSpc>
              <a:spcBef>
                <a:spcPts val="1075"/>
              </a:spcBef>
            </a:pPr>
            <a:r>
              <a:rPr sz="2000" spc="-5" dirty="0">
                <a:latin typeface="Arial MT"/>
                <a:cs typeface="Arial MT"/>
              </a:rPr>
              <a:t>These guidelines,</a:t>
            </a:r>
            <a:r>
              <a:rPr sz="2000" spc="5" dirty="0">
                <a:latin typeface="Arial MT"/>
                <a:cs typeface="Arial MT"/>
              </a:rPr>
              <a:t> </a:t>
            </a:r>
            <a:r>
              <a:rPr sz="2000" spc="-5" dirty="0">
                <a:latin typeface="Arial MT"/>
                <a:cs typeface="Arial MT"/>
              </a:rPr>
              <a:t>updated</a:t>
            </a:r>
            <a:r>
              <a:rPr sz="2000" spc="-10" dirty="0">
                <a:latin typeface="Arial MT"/>
                <a:cs typeface="Arial MT"/>
              </a:rPr>
              <a:t> </a:t>
            </a:r>
            <a:r>
              <a:rPr sz="2000" spc="-5" dirty="0">
                <a:latin typeface="Arial MT"/>
                <a:cs typeface="Arial MT"/>
              </a:rPr>
              <a:t>regularly, are</a:t>
            </a:r>
            <a:r>
              <a:rPr sz="2000" spc="-10" dirty="0">
                <a:latin typeface="Arial MT"/>
                <a:cs typeface="Arial MT"/>
              </a:rPr>
              <a:t> </a:t>
            </a:r>
            <a:r>
              <a:rPr sz="2000" spc="-5" dirty="0">
                <a:latin typeface="Arial MT"/>
                <a:cs typeface="Arial MT"/>
              </a:rPr>
              <a:t>the </a:t>
            </a:r>
            <a:r>
              <a:rPr sz="2000" spc="-545" dirty="0">
                <a:latin typeface="Arial MT"/>
                <a:cs typeface="Arial MT"/>
              </a:rPr>
              <a:t> </a:t>
            </a:r>
            <a:r>
              <a:rPr sz="2000" spc="-5" dirty="0">
                <a:latin typeface="Arial MT"/>
                <a:cs typeface="Arial MT"/>
              </a:rPr>
              <a:t>result</a:t>
            </a:r>
            <a:r>
              <a:rPr sz="2000" spc="-1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decisions</a:t>
            </a:r>
            <a:r>
              <a:rPr sz="2000" spc="10" dirty="0">
                <a:latin typeface="Arial MT"/>
                <a:cs typeface="Arial MT"/>
              </a:rPr>
              <a:t> </a:t>
            </a:r>
            <a:r>
              <a:rPr sz="2000" spc="-5" dirty="0">
                <a:latin typeface="Arial MT"/>
                <a:cs typeface="Arial MT"/>
              </a:rPr>
              <a:t>made</a:t>
            </a:r>
            <a:r>
              <a:rPr sz="2000" spc="-10" dirty="0">
                <a:latin typeface="Arial MT"/>
                <a:cs typeface="Arial MT"/>
              </a:rPr>
              <a:t> </a:t>
            </a:r>
            <a:r>
              <a:rPr sz="2000" spc="-5" dirty="0">
                <a:latin typeface="Arial MT"/>
                <a:cs typeface="Arial MT"/>
              </a:rPr>
              <a:t>by</a:t>
            </a:r>
            <a:r>
              <a:rPr sz="2000" dirty="0">
                <a:latin typeface="Arial MT"/>
                <a:cs typeface="Arial MT"/>
              </a:rPr>
              <a:t> </a:t>
            </a:r>
            <a:r>
              <a:rPr sz="2000" spc="-5" dirty="0">
                <a:latin typeface="Arial MT"/>
                <a:cs typeface="Arial MT"/>
              </a:rPr>
              <a:t>CoTCCC</a:t>
            </a:r>
            <a:r>
              <a:rPr sz="2000" spc="20" dirty="0">
                <a:latin typeface="Arial MT"/>
                <a:cs typeface="Arial MT"/>
              </a:rPr>
              <a:t> </a:t>
            </a:r>
            <a:r>
              <a:rPr sz="2000" spc="-5" dirty="0">
                <a:latin typeface="Arial MT"/>
                <a:cs typeface="Arial MT"/>
              </a:rPr>
              <a:t>in </a:t>
            </a:r>
            <a:r>
              <a:rPr sz="2000" dirty="0">
                <a:latin typeface="Arial MT"/>
                <a:cs typeface="Arial MT"/>
              </a:rPr>
              <a:t> </a:t>
            </a:r>
            <a:r>
              <a:rPr sz="2000" spc="-5" dirty="0">
                <a:latin typeface="Arial MT"/>
                <a:cs typeface="Arial MT"/>
              </a:rPr>
              <a:t>exploring evidence-based research on best </a:t>
            </a:r>
            <a:r>
              <a:rPr sz="2000" dirty="0">
                <a:latin typeface="Arial MT"/>
                <a:cs typeface="Arial MT"/>
              </a:rPr>
              <a:t> </a:t>
            </a:r>
            <a:r>
              <a:rPr sz="2000" spc="-5" dirty="0">
                <a:latin typeface="Arial MT"/>
                <a:cs typeface="Arial MT"/>
              </a:rPr>
              <a:t>practices.</a:t>
            </a:r>
            <a:endParaRPr sz="2000">
              <a:latin typeface="Arial MT"/>
              <a:cs typeface="Arial MT"/>
            </a:endParaRPr>
          </a:p>
          <a:p>
            <a:pPr>
              <a:lnSpc>
                <a:spcPct val="100000"/>
              </a:lnSpc>
              <a:spcBef>
                <a:spcPts val="5"/>
              </a:spcBef>
            </a:pPr>
            <a:endParaRPr sz="2050">
              <a:latin typeface="Arial MT"/>
              <a:cs typeface="Arial MT"/>
            </a:endParaRPr>
          </a:p>
          <a:p>
            <a:pPr marL="12700">
              <a:lnSpc>
                <a:spcPct val="100000"/>
              </a:lnSpc>
            </a:pPr>
            <a:r>
              <a:rPr sz="2400" b="1" spc="-5" dirty="0">
                <a:latin typeface="Arial"/>
                <a:cs typeface="Arial"/>
              </a:rPr>
              <a:t>PHTLS:</a:t>
            </a:r>
            <a:r>
              <a:rPr sz="2400" b="1" spc="-25" dirty="0">
                <a:latin typeface="Arial"/>
                <a:cs typeface="Arial"/>
              </a:rPr>
              <a:t> </a:t>
            </a:r>
            <a:r>
              <a:rPr sz="2400" b="1" spc="-5" dirty="0">
                <a:latin typeface="Arial"/>
                <a:cs typeface="Arial"/>
              </a:rPr>
              <a:t>Military</a:t>
            </a:r>
            <a:r>
              <a:rPr sz="2400" b="1" spc="-10" dirty="0">
                <a:latin typeface="Arial"/>
                <a:cs typeface="Arial"/>
              </a:rPr>
              <a:t> </a:t>
            </a:r>
            <a:r>
              <a:rPr sz="2400" b="1" spc="-5" dirty="0">
                <a:latin typeface="Arial"/>
                <a:cs typeface="Arial"/>
              </a:rPr>
              <a:t>Edition,</a:t>
            </a:r>
            <a:r>
              <a:rPr sz="2400" b="1" spc="-30" dirty="0">
                <a:latin typeface="Arial"/>
                <a:cs typeface="Arial"/>
              </a:rPr>
              <a:t> </a:t>
            </a:r>
            <a:r>
              <a:rPr sz="2400" b="1" spc="-5" dirty="0">
                <a:latin typeface="Arial"/>
                <a:cs typeface="Arial"/>
              </a:rPr>
              <a:t>Chapter 25</a:t>
            </a:r>
            <a:endParaRPr sz="2400">
              <a:latin typeface="Arial"/>
              <a:cs typeface="Arial"/>
            </a:endParaRPr>
          </a:p>
          <a:p>
            <a:pPr marL="12700">
              <a:lnSpc>
                <a:spcPct val="100000"/>
              </a:lnSpc>
              <a:spcBef>
                <a:spcPts val="20"/>
              </a:spcBef>
            </a:pPr>
            <a:r>
              <a:rPr sz="1800" dirty="0">
                <a:latin typeface="Arial MT"/>
                <a:cs typeface="Arial MT"/>
              </a:rPr>
              <a:t>by</a:t>
            </a:r>
            <a:r>
              <a:rPr sz="1800" spc="-55" dirty="0">
                <a:latin typeface="Arial MT"/>
                <a:cs typeface="Arial MT"/>
              </a:rPr>
              <a:t> </a:t>
            </a:r>
            <a:r>
              <a:rPr sz="1800" dirty="0">
                <a:latin typeface="Arial MT"/>
                <a:cs typeface="Arial MT"/>
              </a:rPr>
              <a:t>NAEMT</a:t>
            </a:r>
            <a:endParaRPr sz="1800">
              <a:latin typeface="Arial MT"/>
              <a:cs typeface="Arial MT"/>
            </a:endParaRPr>
          </a:p>
          <a:p>
            <a:pPr marL="12700" marR="5080">
              <a:lnSpc>
                <a:spcPct val="99200"/>
              </a:lnSpc>
              <a:spcBef>
                <a:spcPts val="1095"/>
              </a:spcBef>
            </a:pPr>
            <a:r>
              <a:rPr sz="1800" spc="-5" dirty="0">
                <a:latin typeface="Arial MT"/>
                <a:cs typeface="Arial MT"/>
              </a:rPr>
              <a:t>Prehospital Trauma</a:t>
            </a:r>
            <a:r>
              <a:rPr sz="1800" spc="5" dirty="0">
                <a:latin typeface="Arial MT"/>
                <a:cs typeface="Arial MT"/>
              </a:rPr>
              <a:t> </a:t>
            </a:r>
            <a:r>
              <a:rPr sz="1800" spc="-5" dirty="0">
                <a:latin typeface="Arial MT"/>
                <a:cs typeface="Arial MT"/>
              </a:rPr>
              <a:t>Life</a:t>
            </a:r>
            <a:r>
              <a:rPr sz="1800" spc="5" dirty="0">
                <a:latin typeface="Arial MT"/>
                <a:cs typeface="Arial MT"/>
              </a:rPr>
              <a:t> </a:t>
            </a:r>
            <a:r>
              <a:rPr sz="1800" spc="-5" dirty="0">
                <a:latin typeface="Arial MT"/>
                <a:cs typeface="Arial MT"/>
              </a:rPr>
              <a:t>Support (PHTLS),</a:t>
            </a:r>
            <a:r>
              <a:rPr sz="1800" spc="10" dirty="0">
                <a:latin typeface="Arial MT"/>
                <a:cs typeface="Arial MT"/>
              </a:rPr>
              <a:t> </a:t>
            </a:r>
            <a:r>
              <a:rPr sz="1800" spc="-5" dirty="0">
                <a:latin typeface="Arial MT"/>
                <a:cs typeface="Arial MT"/>
              </a:rPr>
              <a:t>Military </a:t>
            </a:r>
            <a:r>
              <a:rPr sz="1800" dirty="0">
                <a:latin typeface="Arial MT"/>
                <a:cs typeface="Arial MT"/>
              </a:rPr>
              <a:t> </a:t>
            </a:r>
            <a:r>
              <a:rPr sz="1800" spc="-5" dirty="0">
                <a:latin typeface="Arial MT"/>
                <a:cs typeface="Arial MT"/>
              </a:rPr>
              <a:t>Edition, teaches </a:t>
            </a:r>
            <a:r>
              <a:rPr sz="1800" dirty="0">
                <a:latin typeface="Arial MT"/>
                <a:cs typeface="Arial MT"/>
              </a:rPr>
              <a:t>and </a:t>
            </a:r>
            <a:r>
              <a:rPr sz="1800" spc="-5" dirty="0">
                <a:latin typeface="Arial MT"/>
                <a:cs typeface="Arial MT"/>
              </a:rPr>
              <a:t>reinforces the principles </a:t>
            </a:r>
            <a:r>
              <a:rPr sz="1800" dirty="0">
                <a:latin typeface="Arial MT"/>
                <a:cs typeface="Arial MT"/>
              </a:rPr>
              <a:t>of </a:t>
            </a:r>
            <a:r>
              <a:rPr sz="1800" spc="5" dirty="0">
                <a:latin typeface="Arial MT"/>
                <a:cs typeface="Arial MT"/>
              </a:rPr>
              <a:t> </a:t>
            </a:r>
            <a:r>
              <a:rPr sz="1800" dirty="0">
                <a:latin typeface="Arial MT"/>
                <a:cs typeface="Arial MT"/>
              </a:rPr>
              <a:t>rapidly </a:t>
            </a:r>
            <a:r>
              <a:rPr sz="1800" spc="-5" dirty="0">
                <a:latin typeface="Arial MT"/>
                <a:cs typeface="Arial MT"/>
              </a:rPr>
              <a:t>assessing </a:t>
            </a:r>
            <a:r>
              <a:rPr sz="1800" dirty="0">
                <a:latin typeface="Arial MT"/>
                <a:cs typeface="Arial MT"/>
              </a:rPr>
              <a:t>a </a:t>
            </a:r>
            <a:r>
              <a:rPr sz="1800" spc="-5" dirty="0">
                <a:latin typeface="Arial MT"/>
                <a:cs typeface="Arial MT"/>
              </a:rPr>
              <a:t>trauma patient using </a:t>
            </a:r>
            <a:r>
              <a:rPr sz="1800" dirty="0">
                <a:latin typeface="Arial MT"/>
                <a:cs typeface="Arial MT"/>
              </a:rPr>
              <a:t>an orderly </a:t>
            </a:r>
            <a:r>
              <a:rPr sz="1800" spc="-490" dirty="0">
                <a:latin typeface="Arial MT"/>
                <a:cs typeface="Arial MT"/>
              </a:rPr>
              <a:t> </a:t>
            </a:r>
            <a:r>
              <a:rPr sz="1800" spc="-5" dirty="0">
                <a:latin typeface="Arial MT"/>
                <a:cs typeface="Arial MT"/>
              </a:rPr>
              <a:t>approach.</a:t>
            </a:r>
            <a:endParaRPr sz="1800">
              <a:latin typeface="Arial MT"/>
              <a:cs typeface="Arial MT"/>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23</a:t>
            </a:fld>
            <a:endParaRPr sz="1200"/>
          </a:p>
        </p:txBody>
      </p:sp>
      <p:sp>
        <p:nvSpPr>
          <p:cNvPr id="9" name="object 9"/>
          <p:cNvSpPr txBox="1">
            <a:spLocks noGrp="1"/>
          </p:cNvSpPr>
          <p:nvPr>
            <p:ph type="title"/>
          </p:nvPr>
        </p:nvSpPr>
        <p:spPr>
          <a:xfrm>
            <a:off x="4442381" y="658352"/>
            <a:ext cx="315023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REFERENCES</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40" dirty="0"/>
              <a:t> </a:t>
            </a:r>
            <a:r>
              <a:rPr spc="-5" dirty="0"/>
              <a:t>19:</a:t>
            </a:r>
            <a:r>
              <a:rPr spc="-45" dirty="0"/>
              <a:t> </a:t>
            </a:r>
            <a:r>
              <a:rPr spc="-5" dirty="0"/>
              <a:t>Fractures</a:t>
            </a:r>
          </a:p>
        </p:txBody>
      </p:sp>
      <p:sp>
        <p:nvSpPr>
          <p:cNvPr id="3" name="object 3"/>
          <p:cNvSpPr txBox="1"/>
          <p:nvPr/>
        </p:nvSpPr>
        <p:spPr>
          <a:xfrm>
            <a:off x="9408142" y="6569033"/>
            <a:ext cx="2019300" cy="185420"/>
          </a:xfrm>
          <a:prstGeom prst="rect">
            <a:avLst/>
          </a:prstGeom>
        </p:spPr>
        <p:txBody>
          <a:bodyPr vert="horz" wrap="square" lIns="0" tIns="12700" rIns="0" bIns="0" rtlCol="0">
            <a:spAutoFit/>
          </a:bodyPr>
          <a:lstStyle/>
          <a:p>
            <a:pPr marL="12700">
              <a:lnSpc>
                <a:spcPct val="100000"/>
              </a:lnSpc>
              <a:spcBef>
                <a:spcPts val="100"/>
              </a:spcBef>
            </a:pPr>
            <a:r>
              <a:rPr sz="1050" spc="-5" dirty="0">
                <a:solidFill>
                  <a:srgbClr val="CD9146"/>
                </a:solidFill>
                <a:latin typeface="Arial MT"/>
                <a:cs typeface="Arial MT"/>
              </a:rPr>
              <a:t>#TCCC-CPP-PPT-19</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70"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3</a:t>
            </a:r>
            <a:endParaRPr sz="1200">
              <a:latin typeface="Arial MT"/>
              <a:cs typeface="Arial MT"/>
            </a:endParaRPr>
          </a:p>
        </p:txBody>
      </p:sp>
      <p:grpSp>
        <p:nvGrpSpPr>
          <p:cNvPr id="6" name="object 6"/>
          <p:cNvGrpSpPr/>
          <p:nvPr/>
        </p:nvGrpSpPr>
        <p:grpSpPr>
          <a:xfrm>
            <a:off x="1319212" y="2032440"/>
            <a:ext cx="9896475" cy="2630170"/>
            <a:chOff x="1319212" y="2032440"/>
            <a:chExt cx="9896475" cy="2630170"/>
          </a:xfrm>
        </p:grpSpPr>
        <p:sp>
          <p:nvSpPr>
            <p:cNvPr id="7" name="object 7"/>
            <p:cNvSpPr/>
            <p:nvPr/>
          </p:nvSpPr>
          <p:spPr>
            <a:xfrm>
              <a:off x="1333500" y="2046728"/>
              <a:ext cx="9867900" cy="2601595"/>
            </a:xfrm>
            <a:custGeom>
              <a:avLst/>
              <a:gdLst/>
              <a:ahLst/>
              <a:cxnLst/>
              <a:rect l="l" t="t" r="r" b="b"/>
              <a:pathLst>
                <a:path w="9867900" h="2601595">
                  <a:moveTo>
                    <a:pt x="0" y="83121"/>
                  </a:moveTo>
                  <a:lnTo>
                    <a:pt x="6531" y="50765"/>
                  </a:lnTo>
                  <a:lnTo>
                    <a:pt x="24344" y="24344"/>
                  </a:lnTo>
                  <a:lnTo>
                    <a:pt x="50765" y="6531"/>
                  </a:lnTo>
                  <a:lnTo>
                    <a:pt x="83121" y="0"/>
                  </a:lnTo>
                  <a:lnTo>
                    <a:pt x="9784778" y="0"/>
                  </a:lnTo>
                  <a:lnTo>
                    <a:pt x="9817134" y="6531"/>
                  </a:lnTo>
                  <a:lnTo>
                    <a:pt x="9843555" y="24344"/>
                  </a:lnTo>
                  <a:lnTo>
                    <a:pt x="9861368" y="50765"/>
                  </a:lnTo>
                  <a:lnTo>
                    <a:pt x="9867900" y="83121"/>
                  </a:lnTo>
                  <a:lnTo>
                    <a:pt x="9867900" y="2518359"/>
                  </a:lnTo>
                  <a:lnTo>
                    <a:pt x="9861368" y="2550708"/>
                  </a:lnTo>
                  <a:lnTo>
                    <a:pt x="9843555" y="2577125"/>
                  </a:lnTo>
                  <a:lnTo>
                    <a:pt x="9817134" y="2594936"/>
                  </a:lnTo>
                  <a:lnTo>
                    <a:pt x="9784778" y="2601468"/>
                  </a:lnTo>
                  <a:lnTo>
                    <a:pt x="83121" y="2601468"/>
                  </a:lnTo>
                  <a:lnTo>
                    <a:pt x="50765" y="2594936"/>
                  </a:lnTo>
                  <a:lnTo>
                    <a:pt x="24344" y="2577125"/>
                  </a:lnTo>
                  <a:lnTo>
                    <a:pt x="6531" y="2550708"/>
                  </a:lnTo>
                  <a:lnTo>
                    <a:pt x="0" y="2518359"/>
                  </a:lnTo>
                  <a:lnTo>
                    <a:pt x="0" y="83121"/>
                  </a:lnTo>
                  <a:close/>
                </a:path>
              </a:pathLst>
            </a:custGeom>
            <a:ln w="28575">
              <a:solidFill>
                <a:srgbClr val="D7D9D7"/>
              </a:solidFill>
            </a:ln>
          </p:spPr>
          <p:txBody>
            <a:bodyPr wrap="square" lIns="0" tIns="0" rIns="0" bIns="0" rtlCol="0"/>
            <a:lstStyle/>
            <a:p>
              <a:endParaRPr/>
            </a:p>
          </p:txBody>
        </p:sp>
        <p:sp>
          <p:nvSpPr>
            <p:cNvPr id="8" name="object 8"/>
            <p:cNvSpPr/>
            <p:nvPr/>
          </p:nvSpPr>
          <p:spPr>
            <a:xfrm>
              <a:off x="1553718" y="2766821"/>
              <a:ext cx="9500235" cy="0"/>
            </a:xfrm>
            <a:custGeom>
              <a:avLst/>
              <a:gdLst/>
              <a:ahLst/>
              <a:cxnLst/>
              <a:rect l="l" t="t" r="r" b="b"/>
              <a:pathLst>
                <a:path w="9500235">
                  <a:moveTo>
                    <a:pt x="0" y="0"/>
                  </a:moveTo>
                  <a:lnTo>
                    <a:pt x="9499866" y="0"/>
                  </a:lnTo>
                </a:path>
              </a:pathLst>
            </a:custGeom>
            <a:ln w="28575">
              <a:solidFill>
                <a:srgbClr val="898B8B"/>
              </a:solidFill>
              <a:prstDash val="dash"/>
            </a:ln>
          </p:spPr>
          <p:txBody>
            <a:bodyPr wrap="square" lIns="0" tIns="0" rIns="0" bIns="0" rtlCol="0"/>
            <a:lstStyle/>
            <a:p>
              <a:endParaRPr/>
            </a:p>
          </p:txBody>
        </p:sp>
        <p:pic>
          <p:nvPicPr>
            <p:cNvPr id="9" name="object 9"/>
            <p:cNvPicPr/>
            <p:nvPr/>
          </p:nvPicPr>
          <p:blipFill>
            <a:blip r:embed="rId4" cstate="print"/>
            <a:stretch>
              <a:fillRect/>
            </a:stretch>
          </p:blipFill>
          <p:spPr>
            <a:xfrm>
              <a:off x="1596372" y="3005697"/>
              <a:ext cx="183083" cy="183083"/>
            </a:xfrm>
            <a:prstGeom prst="rect">
              <a:avLst/>
            </a:prstGeom>
          </p:spPr>
        </p:pic>
      </p:grpSp>
      <p:sp>
        <p:nvSpPr>
          <p:cNvPr id="10" name="object 10"/>
          <p:cNvSpPr txBox="1"/>
          <p:nvPr/>
        </p:nvSpPr>
        <p:spPr>
          <a:xfrm>
            <a:off x="1529091" y="2112746"/>
            <a:ext cx="8619490" cy="2348865"/>
          </a:xfrm>
          <a:prstGeom prst="rect">
            <a:avLst/>
          </a:prstGeom>
        </p:spPr>
        <p:txBody>
          <a:bodyPr vert="horz" wrap="square" lIns="0" tIns="53975" rIns="0" bIns="0" rtlCol="0">
            <a:spAutoFit/>
          </a:bodyPr>
          <a:lstStyle/>
          <a:p>
            <a:pPr marL="433705" marR="17780" indent="-408940">
              <a:lnSpc>
                <a:spcPct val="86400"/>
              </a:lnSpc>
              <a:spcBef>
                <a:spcPts val="425"/>
              </a:spcBef>
              <a:buClr>
                <a:srgbClr val="CD9146"/>
              </a:buClr>
              <a:buSzPct val="125000"/>
              <a:buAutoNum type="arabicPlain" startAt="21"/>
              <a:tabLst>
                <a:tab pos="434340" algn="l"/>
              </a:tabLst>
            </a:pPr>
            <a:r>
              <a:rPr sz="1600" b="1" spc="-5" dirty="0">
                <a:latin typeface="Arial"/>
                <a:cs typeface="Arial"/>
              </a:rPr>
              <a:t>Given</a:t>
            </a:r>
            <a:r>
              <a:rPr sz="1600" b="1" spc="10" dirty="0">
                <a:latin typeface="Arial"/>
                <a:cs typeface="Arial"/>
              </a:rPr>
              <a:t> </a:t>
            </a:r>
            <a:r>
              <a:rPr sz="1600" b="1" dirty="0">
                <a:latin typeface="Arial"/>
                <a:cs typeface="Arial"/>
              </a:rPr>
              <a:t>a</a:t>
            </a:r>
            <a:r>
              <a:rPr sz="1600" b="1" spc="5" dirty="0">
                <a:latin typeface="Arial"/>
                <a:cs typeface="Arial"/>
              </a:rPr>
              <a:t> </a:t>
            </a:r>
            <a:r>
              <a:rPr sz="1600" b="1" spc="-5" dirty="0">
                <a:latin typeface="Arial"/>
                <a:cs typeface="Arial"/>
              </a:rPr>
              <a:t>combat</a:t>
            </a:r>
            <a:r>
              <a:rPr sz="1600" b="1" spc="10" dirty="0">
                <a:latin typeface="Arial"/>
                <a:cs typeface="Arial"/>
              </a:rPr>
              <a:t> </a:t>
            </a:r>
            <a:r>
              <a:rPr sz="1600" b="1" spc="-5" dirty="0">
                <a:latin typeface="Arial"/>
                <a:cs typeface="Arial"/>
              </a:rPr>
              <a:t>or</a:t>
            </a:r>
            <a:r>
              <a:rPr sz="1600" b="1" dirty="0">
                <a:latin typeface="Arial"/>
                <a:cs typeface="Arial"/>
              </a:rPr>
              <a:t> </a:t>
            </a:r>
            <a:r>
              <a:rPr sz="1600" b="1" spc="-5" dirty="0">
                <a:latin typeface="Arial"/>
                <a:cs typeface="Arial"/>
              </a:rPr>
              <a:t>noncombat</a:t>
            </a:r>
            <a:r>
              <a:rPr sz="1600" b="1" dirty="0">
                <a:latin typeface="Arial"/>
                <a:cs typeface="Arial"/>
              </a:rPr>
              <a:t> </a:t>
            </a:r>
            <a:r>
              <a:rPr sz="1600" b="1" spc="-5" dirty="0">
                <a:latin typeface="Arial"/>
                <a:cs typeface="Arial"/>
              </a:rPr>
              <a:t>scenario,</a:t>
            </a:r>
            <a:r>
              <a:rPr sz="1600" b="1" spc="5" dirty="0">
                <a:latin typeface="Arial"/>
                <a:cs typeface="Arial"/>
              </a:rPr>
              <a:t> </a:t>
            </a:r>
            <a:r>
              <a:rPr sz="1600" b="1" spc="-5" dirty="0">
                <a:latin typeface="Arial"/>
                <a:cs typeface="Arial"/>
              </a:rPr>
              <a:t>perform</a:t>
            </a:r>
            <a:r>
              <a:rPr sz="1600" b="1" spc="10" dirty="0">
                <a:latin typeface="Arial"/>
                <a:cs typeface="Arial"/>
              </a:rPr>
              <a:t> </a:t>
            </a:r>
            <a:r>
              <a:rPr sz="1600" b="1" spc="-5" dirty="0">
                <a:latin typeface="Arial"/>
                <a:cs typeface="Arial"/>
              </a:rPr>
              <a:t>assessment</a:t>
            </a:r>
            <a:r>
              <a:rPr sz="1600" b="1" spc="10" dirty="0">
                <a:latin typeface="Arial"/>
                <a:cs typeface="Arial"/>
              </a:rPr>
              <a:t> </a:t>
            </a:r>
            <a:r>
              <a:rPr sz="1600" b="1" spc="-5" dirty="0">
                <a:latin typeface="Arial"/>
                <a:cs typeface="Arial"/>
              </a:rPr>
              <a:t>and</a:t>
            </a:r>
            <a:r>
              <a:rPr sz="1600" b="1" dirty="0">
                <a:latin typeface="Arial"/>
                <a:cs typeface="Arial"/>
              </a:rPr>
              <a:t> </a:t>
            </a:r>
            <a:r>
              <a:rPr sz="1600" b="1" spc="-5" dirty="0">
                <a:latin typeface="Arial"/>
                <a:cs typeface="Arial"/>
              </a:rPr>
              <a:t>initial</a:t>
            </a:r>
            <a:r>
              <a:rPr sz="1600" b="1" spc="30" dirty="0">
                <a:latin typeface="Arial"/>
                <a:cs typeface="Arial"/>
              </a:rPr>
              <a:t> </a:t>
            </a:r>
            <a:r>
              <a:rPr sz="1600" b="1" spc="-5" dirty="0">
                <a:latin typeface="Arial"/>
                <a:cs typeface="Arial"/>
              </a:rPr>
              <a:t>treatment</a:t>
            </a:r>
            <a:r>
              <a:rPr sz="1600" b="1" spc="15" dirty="0">
                <a:latin typeface="Arial"/>
                <a:cs typeface="Arial"/>
              </a:rPr>
              <a:t> </a:t>
            </a:r>
            <a:r>
              <a:rPr sz="1600" b="1" spc="-5" dirty="0">
                <a:latin typeface="Arial"/>
                <a:cs typeface="Arial"/>
              </a:rPr>
              <a:t>of </a:t>
            </a:r>
            <a:r>
              <a:rPr sz="1600" b="1" spc="-430" dirty="0">
                <a:latin typeface="Arial"/>
                <a:cs typeface="Arial"/>
              </a:rPr>
              <a:t> </a:t>
            </a:r>
            <a:r>
              <a:rPr sz="1600" b="1" spc="-5" dirty="0">
                <a:latin typeface="Arial"/>
                <a:cs typeface="Arial"/>
              </a:rPr>
              <a:t>fractures</a:t>
            </a:r>
            <a:r>
              <a:rPr sz="1600" b="1" spc="5" dirty="0">
                <a:latin typeface="Arial"/>
                <a:cs typeface="Arial"/>
              </a:rPr>
              <a:t> </a:t>
            </a:r>
            <a:r>
              <a:rPr sz="1600" b="1" spc="-5" dirty="0">
                <a:latin typeface="Arial"/>
                <a:cs typeface="Arial"/>
              </a:rPr>
              <a:t>during</a:t>
            </a:r>
            <a:r>
              <a:rPr sz="1600" b="1" dirty="0">
                <a:latin typeface="Arial"/>
                <a:cs typeface="Arial"/>
              </a:rPr>
              <a:t> </a:t>
            </a:r>
            <a:r>
              <a:rPr sz="1600" b="1" spc="-5" dirty="0">
                <a:latin typeface="Arial"/>
                <a:cs typeface="Arial"/>
              </a:rPr>
              <a:t>Tactical</a:t>
            </a:r>
            <a:r>
              <a:rPr sz="1600" b="1" spc="15" dirty="0">
                <a:latin typeface="Arial"/>
                <a:cs typeface="Arial"/>
              </a:rPr>
              <a:t> </a:t>
            </a:r>
            <a:r>
              <a:rPr sz="1600" b="1" spc="-5" dirty="0">
                <a:latin typeface="Arial"/>
                <a:cs typeface="Arial"/>
              </a:rPr>
              <a:t>Field</a:t>
            </a:r>
            <a:r>
              <a:rPr sz="1600" b="1" spc="15" dirty="0">
                <a:latin typeface="Arial"/>
                <a:cs typeface="Arial"/>
              </a:rPr>
              <a:t> </a:t>
            </a:r>
            <a:r>
              <a:rPr sz="1600" b="1" spc="-5" dirty="0">
                <a:latin typeface="Arial"/>
                <a:cs typeface="Arial"/>
              </a:rPr>
              <a:t>Care</a:t>
            </a:r>
            <a:r>
              <a:rPr sz="1600" b="1" spc="-10" dirty="0">
                <a:latin typeface="Arial"/>
                <a:cs typeface="Arial"/>
              </a:rPr>
              <a:t> </a:t>
            </a:r>
            <a:r>
              <a:rPr sz="1600" b="1" spc="-5" dirty="0">
                <a:latin typeface="Arial"/>
                <a:cs typeface="Arial"/>
              </a:rPr>
              <a:t>in</a:t>
            </a:r>
            <a:r>
              <a:rPr sz="1600" b="1" spc="15" dirty="0">
                <a:latin typeface="Arial"/>
                <a:cs typeface="Arial"/>
              </a:rPr>
              <a:t> </a:t>
            </a:r>
            <a:r>
              <a:rPr sz="1600" b="1" spc="-5" dirty="0">
                <a:latin typeface="Arial"/>
                <a:cs typeface="Arial"/>
              </a:rPr>
              <a:t>accordance</a:t>
            </a:r>
            <a:r>
              <a:rPr sz="1600" b="1" spc="-10" dirty="0">
                <a:latin typeface="Arial"/>
                <a:cs typeface="Arial"/>
              </a:rPr>
              <a:t> </a:t>
            </a:r>
            <a:r>
              <a:rPr sz="1600" b="1" spc="-5" dirty="0">
                <a:latin typeface="Arial"/>
                <a:cs typeface="Arial"/>
              </a:rPr>
              <a:t>with</a:t>
            </a:r>
            <a:r>
              <a:rPr sz="1600" b="1" spc="15" dirty="0">
                <a:latin typeface="Arial"/>
                <a:cs typeface="Arial"/>
              </a:rPr>
              <a:t> </a:t>
            </a:r>
            <a:r>
              <a:rPr sz="1600" b="1" spc="-5" dirty="0">
                <a:latin typeface="Arial"/>
                <a:cs typeface="Arial"/>
              </a:rPr>
              <a:t>CoTCCC Guidelines.</a:t>
            </a:r>
            <a:endParaRPr sz="1600">
              <a:latin typeface="Arial"/>
              <a:cs typeface="Arial"/>
            </a:endParaRPr>
          </a:p>
          <a:p>
            <a:pPr>
              <a:lnSpc>
                <a:spcPct val="100000"/>
              </a:lnSpc>
              <a:spcBef>
                <a:spcPts val="35"/>
              </a:spcBef>
              <a:buClr>
                <a:srgbClr val="CD9146"/>
              </a:buClr>
              <a:buFont typeface="Arial"/>
              <a:buAutoNum type="arabicPlain" startAt="21"/>
            </a:pPr>
            <a:endParaRPr sz="2200">
              <a:latin typeface="Arial"/>
              <a:cs typeface="Arial"/>
            </a:endParaRPr>
          </a:p>
          <a:p>
            <a:pPr marL="889635" lvl="1" indent="-467995">
              <a:lnSpc>
                <a:spcPct val="100000"/>
              </a:lnSpc>
              <a:buSzPct val="107142"/>
              <a:buFont typeface="Arial"/>
              <a:buAutoNum type="arabicPeriod"/>
              <a:tabLst>
                <a:tab pos="890269" algn="l"/>
              </a:tabLst>
            </a:pPr>
            <a:r>
              <a:rPr sz="1400" spc="-5" dirty="0">
                <a:latin typeface="Arial MT"/>
                <a:cs typeface="Arial MT"/>
              </a:rPr>
              <a:t>Identify</a:t>
            </a:r>
            <a:r>
              <a:rPr sz="1400" spc="-15" dirty="0">
                <a:latin typeface="Arial MT"/>
                <a:cs typeface="Arial MT"/>
              </a:rPr>
              <a:t> </a:t>
            </a:r>
            <a:r>
              <a:rPr sz="1400" spc="-5" dirty="0">
                <a:latin typeface="Arial MT"/>
                <a:cs typeface="Arial MT"/>
              </a:rPr>
              <a:t>signs</a:t>
            </a:r>
            <a:r>
              <a:rPr sz="1400" spc="-15" dirty="0">
                <a:latin typeface="Arial MT"/>
                <a:cs typeface="Arial MT"/>
              </a:rPr>
              <a:t> </a:t>
            </a:r>
            <a:r>
              <a:rPr sz="1400" spc="-5" dirty="0">
                <a:latin typeface="Arial MT"/>
                <a:cs typeface="Arial MT"/>
              </a:rPr>
              <a:t>of a suspected</a:t>
            </a:r>
            <a:r>
              <a:rPr sz="1400" spc="-20" dirty="0">
                <a:latin typeface="Arial MT"/>
                <a:cs typeface="Arial MT"/>
              </a:rPr>
              <a:t> </a:t>
            </a:r>
            <a:r>
              <a:rPr sz="1400" spc="-5" dirty="0">
                <a:latin typeface="Arial MT"/>
                <a:cs typeface="Arial MT"/>
              </a:rPr>
              <a:t>fracture.</a:t>
            </a:r>
            <a:endParaRPr sz="1400">
              <a:latin typeface="Arial MT"/>
              <a:cs typeface="Arial MT"/>
            </a:endParaRPr>
          </a:p>
          <a:p>
            <a:pPr marL="889635" lvl="1" indent="-467995">
              <a:lnSpc>
                <a:spcPct val="100000"/>
              </a:lnSpc>
              <a:spcBef>
                <a:spcPts val="605"/>
              </a:spcBef>
              <a:buSzPct val="107142"/>
              <a:buFont typeface="Arial"/>
              <a:buAutoNum type="arabicPeriod"/>
              <a:tabLst>
                <a:tab pos="890269" algn="l"/>
              </a:tabLst>
            </a:pPr>
            <a:r>
              <a:rPr sz="2100" spc="-7" baseline="1984" dirty="0">
                <a:latin typeface="Arial MT"/>
                <a:cs typeface="Arial MT"/>
              </a:rPr>
              <a:t>Describe</a:t>
            </a:r>
            <a:r>
              <a:rPr sz="2100" spc="-30" baseline="1984" dirty="0">
                <a:latin typeface="Arial MT"/>
                <a:cs typeface="Arial MT"/>
              </a:rPr>
              <a:t> </a:t>
            </a:r>
            <a:r>
              <a:rPr sz="2100" spc="-7" baseline="1984" dirty="0">
                <a:latin typeface="Arial MT"/>
                <a:cs typeface="Arial MT"/>
              </a:rPr>
              <a:t>the</a:t>
            </a:r>
            <a:r>
              <a:rPr sz="2100" baseline="1984" dirty="0">
                <a:latin typeface="Arial MT"/>
                <a:cs typeface="Arial MT"/>
              </a:rPr>
              <a:t> </a:t>
            </a:r>
            <a:r>
              <a:rPr sz="2100" spc="-7" baseline="1984" dirty="0">
                <a:latin typeface="Arial MT"/>
                <a:cs typeface="Arial MT"/>
              </a:rPr>
              <a:t>principles</a:t>
            </a:r>
            <a:r>
              <a:rPr sz="2100" spc="-22" baseline="1984" dirty="0">
                <a:latin typeface="Arial MT"/>
                <a:cs typeface="Arial MT"/>
              </a:rPr>
              <a:t> </a:t>
            </a:r>
            <a:r>
              <a:rPr sz="2100" spc="-7" baseline="1984" dirty="0">
                <a:latin typeface="Arial MT"/>
                <a:cs typeface="Arial MT"/>
              </a:rPr>
              <a:t>of</a:t>
            </a:r>
            <a:r>
              <a:rPr sz="2100" baseline="1984" dirty="0">
                <a:latin typeface="Arial MT"/>
                <a:cs typeface="Arial MT"/>
              </a:rPr>
              <a:t> </a:t>
            </a:r>
            <a:r>
              <a:rPr sz="2100" spc="-7" baseline="1984" dirty="0">
                <a:latin typeface="Arial MT"/>
                <a:cs typeface="Arial MT"/>
              </a:rPr>
              <a:t>basic care and fracture</a:t>
            </a:r>
            <a:r>
              <a:rPr sz="2100" spc="-30" baseline="1984" dirty="0">
                <a:latin typeface="Arial MT"/>
                <a:cs typeface="Arial MT"/>
              </a:rPr>
              <a:t> </a:t>
            </a:r>
            <a:r>
              <a:rPr sz="2100" spc="-7" baseline="1984" dirty="0">
                <a:latin typeface="Arial MT"/>
                <a:cs typeface="Arial MT"/>
              </a:rPr>
              <a:t>management</a:t>
            </a:r>
            <a:r>
              <a:rPr sz="2100" spc="-30" baseline="1984" dirty="0">
                <a:latin typeface="Arial MT"/>
                <a:cs typeface="Arial MT"/>
              </a:rPr>
              <a:t> </a:t>
            </a:r>
            <a:r>
              <a:rPr sz="2100" spc="-7" baseline="1984" dirty="0">
                <a:latin typeface="Arial MT"/>
                <a:cs typeface="Arial MT"/>
              </a:rPr>
              <a:t>IAW</a:t>
            </a:r>
            <a:r>
              <a:rPr sz="2100" spc="22" baseline="1984" dirty="0">
                <a:latin typeface="Arial MT"/>
                <a:cs typeface="Arial MT"/>
              </a:rPr>
              <a:t> </a:t>
            </a:r>
            <a:r>
              <a:rPr sz="2100" spc="-7" baseline="1984" dirty="0">
                <a:latin typeface="Arial MT"/>
                <a:cs typeface="Arial MT"/>
              </a:rPr>
              <a:t>CoTCCC</a:t>
            </a:r>
            <a:r>
              <a:rPr sz="2100" spc="37" baseline="1984" dirty="0">
                <a:latin typeface="Arial MT"/>
                <a:cs typeface="Arial MT"/>
              </a:rPr>
              <a:t> </a:t>
            </a:r>
            <a:r>
              <a:rPr sz="2100" spc="-7" baseline="1984" dirty="0">
                <a:latin typeface="Arial MT"/>
                <a:cs typeface="Arial MT"/>
              </a:rPr>
              <a:t>Guidelines.</a:t>
            </a:r>
            <a:endParaRPr sz="2100" baseline="1984">
              <a:latin typeface="Arial MT"/>
              <a:cs typeface="Arial MT"/>
            </a:endParaRPr>
          </a:p>
          <a:p>
            <a:pPr marL="889635" marR="93980" lvl="1" indent="-467359">
              <a:lnSpc>
                <a:spcPts val="1610"/>
              </a:lnSpc>
              <a:spcBef>
                <a:spcPts val="540"/>
              </a:spcBef>
              <a:buSzPct val="107142"/>
              <a:buFont typeface="Arial"/>
              <a:buAutoNum type="arabicPeriod"/>
              <a:tabLst>
                <a:tab pos="890269" algn="l"/>
              </a:tabLst>
            </a:pPr>
            <a:r>
              <a:rPr sz="2100" spc="-7" baseline="1984" dirty="0">
                <a:latin typeface="Arial MT"/>
                <a:cs typeface="Arial MT"/>
              </a:rPr>
              <a:t>Demonstrate</a:t>
            </a:r>
            <a:r>
              <a:rPr sz="2100" spc="-22" baseline="1984" dirty="0">
                <a:latin typeface="Arial MT"/>
                <a:cs typeface="Arial MT"/>
              </a:rPr>
              <a:t> </a:t>
            </a:r>
            <a:r>
              <a:rPr sz="2100" spc="-7" baseline="1984" dirty="0">
                <a:latin typeface="Arial MT"/>
                <a:cs typeface="Arial MT"/>
              </a:rPr>
              <a:t>proper</a:t>
            </a:r>
            <a:r>
              <a:rPr sz="2100" spc="-22" baseline="1984" dirty="0">
                <a:latin typeface="Arial MT"/>
                <a:cs typeface="Arial MT"/>
              </a:rPr>
              <a:t> </a:t>
            </a:r>
            <a:r>
              <a:rPr sz="2100" spc="-7" baseline="1984" dirty="0">
                <a:latin typeface="Arial MT"/>
                <a:cs typeface="Arial MT"/>
              </a:rPr>
              <a:t>splint</a:t>
            </a:r>
            <a:r>
              <a:rPr sz="2100" spc="7" baseline="1984" dirty="0">
                <a:latin typeface="Arial MT"/>
                <a:cs typeface="Arial MT"/>
              </a:rPr>
              <a:t> </a:t>
            </a:r>
            <a:r>
              <a:rPr sz="2100" spc="-7" baseline="1984" dirty="0">
                <a:latin typeface="Arial MT"/>
                <a:cs typeface="Arial MT"/>
              </a:rPr>
              <a:t>application</a:t>
            </a:r>
            <a:r>
              <a:rPr sz="2100" spc="-22" baseline="1984" dirty="0">
                <a:latin typeface="Arial MT"/>
                <a:cs typeface="Arial MT"/>
              </a:rPr>
              <a:t> </a:t>
            </a:r>
            <a:r>
              <a:rPr sz="2100" spc="-7" baseline="1984" dirty="0">
                <a:latin typeface="Arial MT"/>
                <a:cs typeface="Arial MT"/>
              </a:rPr>
              <a:t>using</a:t>
            </a:r>
            <a:r>
              <a:rPr sz="2100" baseline="1984" dirty="0">
                <a:latin typeface="Arial MT"/>
                <a:cs typeface="Arial MT"/>
              </a:rPr>
              <a:t> </a:t>
            </a:r>
            <a:r>
              <a:rPr sz="2100" spc="-7" baseline="1984" dirty="0">
                <a:latin typeface="Arial MT"/>
                <a:cs typeface="Arial MT"/>
              </a:rPr>
              <a:t>a</a:t>
            </a:r>
            <a:r>
              <a:rPr sz="2100" spc="7" baseline="1984" dirty="0">
                <a:latin typeface="Arial MT"/>
                <a:cs typeface="Arial MT"/>
              </a:rPr>
              <a:t> </a:t>
            </a:r>
            <a:r>
              <a:rPr sz="2100" spc="-7" baseline="1984" dirty="0">
                <a:latin typeface="Arial MT"/>
                <a:cs typeface="Arial MT"/>
              </a:rPr>
              <a:t>malleable,</a:t>
            </a:r>
            <a:r>
              <a:rPr sz="2100" spc="-15" baseline="1984" dirty="0">
                <a:latin typeface="Arial MT"/>
                <a:cs typeface="Arial MT"/>
              </a:rPr>
              <a:t> </a:t>
            </a:r>
            <a:r>
              <a:rPr sz="2100" spc="-7" baseline="1984" dirty="0">
                <a:latin typeface="Arial MT"/>
                <a:cs typeface="Arial MT"/>
              </a:rPr>
              <a:t>rigid,</a:t>
            </a:r>
            <a:r>
              <a:rPr sz="2100" spc="-15" baseline="1984" dirty="0">
                <a:latin typeface="Arial MT"/>
                <a:cs typeface="Arial MT"/>
              </a:rPr>
              <a:t> </a:t>
            </a:r>
            <a:r>
              <a:rPr sz="2100" spc="-7" baseline="1984" dirty="0">
                <a:latin typeface="Arial MT"/>
                <a:cs typeface="Arial MT"/>
              </a:rPr>
              <a:t>or</a:t>
            </a:r>
            <a:r>
              <a:rPr sz="2100" spc="7" baseline="1984" dirty="0">
                <a:latin typeface="Arial MT"/>
                <a:cs typeface="Arial MT"/>
              </a:rPr>
              <a:t> </a:t>
            </a:r>
            <a:r>
              <a:rPr sz="2100" spc="-7" baseline="1984" dirty="0">
                <a:latin typeface="Arial MT"/>
                <a:cs typeface="Arial MT"/>
              </a:rPr>
              <a:t>improvised</a:t>
            </a:r>
            <a:r>
              <a:rPr sz="2100" spc="-22" baseline="1984" dirty="0">
                <a:latin typeface="Arial MT"/>
                <a:cs typeface="Arial MT"/>
              </a:rPr>
              <a:t> </a:t>
            </a:r>
            <a:r>
              <a:rPr sz="2100" spc="-7" baseline="1984" dirty="0">
                <a:latin typeface="Arial MT"/>
                <a:cs typeface="Arial MT"/>
              </a:rPr>
              <a:t>splint</a:t>
            </a:r>
            <a:r>
              <a:rPr sz="2100" spc="7" baseline="1984" dirty="0">
                <a:latin typeface="Arial MT"/>
                <a:cs typeface="Arial MT"/>
              </a:rPr>
              <a:t> </a:t>
            </a:r>
            <a:r>
              <a:rPr sz="2100" spc="-7" baseline="1984" dirty="0">
                <a:latin typeface="Arial MT"/>
                <a:cs typeface="Arial MT"/>
              </a:rPr>
              <a:t>to</a:t>
            </a:r>
            <a:r>
              <a:rPr sz="2100" baseline="1984" dirty="0">
                <a:latin typeface="Arial MT"/>
                <a:cs typeface="Arial MT"/>
              </a:rPr>
              <a:t> </a:t>
            </a:r>
            <a:r>
              <a:rPr sz="2100" spc="-7" baseline="1984" dirty="0">
                <a:latin typeface="Arial MT"/>
                <a:cs typeface="Arial MT"/>
              </a:rPr>
              <a:t>a</a:t>
            </a:r>
            <a:r>
              <a:rPr sz="2100" spc="15" baseline="1984" dirty="0">
                <a:latin typeface="Arial MT"/>
                <a:cs typeface="Arial MT"/>
              </a:rPr>
              <a:t> </a:t>
            </a:r>
            <a:r>
              <a:rPr sz="2100" spc="-7" baseline="1984" dirty="0">
                <a:latin typeface="Arial MT"/>
                <a:cs typeface="Arial MT"/>
              </a:rPr>
              <a:t>suspected </a:t>
            </a:r>
            <a:r>
              <a:rPr sz="2100" spc="-562" baseline="1984" dirty="0">
                <a:latin typeface="Arial MT"/>
                <a:cs typeface="Arial MT"/>
              </a:rPr>
              <a:t> </a:t>
            </a:r>
            <a:r>
              <a:rPr sz="1400" spc="-5" dirty="0">
                <a:latin typeface="Arial MT"/>
                <a:cs typeface="Arial MT"/>
              </a:rPr>
              <a:t>fracture</a:t>
            </a:r>
            <a:r>
              <a:rPr sz="1400" spc="-30" dirty="0">
                <a:latin typeface="Arial MT"/>
                <a:cs typeface="Arial MT"/>
              </a:rPr>
              <a:t> </a:t>
            </a:r>
            <a:r>
              <a:rPr sz="1400" spc="-5" dirty="0">
                <a:latin typeface="Arial MT"/>
                <a:cs typeface="Arial MT"/>
              </a:rPr>
              <a:t>in Tactical</a:t>
            </a:r>
            <a:r>
              <a:rPr sz="1400" spc="-20" dirty="0">
                <a:latin typeface="Arial MT"/>
                <a:cs typeface="Arial MT"/>
              </a:rPr>
              <a:t> </a:t>
            </a:r>
            <a:r>
              <a:rPr sz="1400" spc="-5" dirty="0">
                <a:latin typeface="Arial MT"/>
                <a:cs typeface="Arial MT"/>
              </a:rPr>
              <a:t>Field</a:t>
            </a:r>
            <a:r>
              <a:rPr sz="1400" spc="-15" dirty="0">
                <a:latin typeface="Arial MT"/>
                <a:cs typeface="Arial MT"/>
              </a:rPr>
              <a:t> </a:t>
            </a:r>
            <a:r>
              <a:rPr sz="1400" spc="-5" dirty="0">
                <a:latin typeface="Arial MT"/>
                <a:cs typeface="Arial MT"/>
              </a:rPr>
              <a:t>Care.</a:t>
            </a:r>
            <a:endParaRPr sz="1400">
              <a:latin typeface="Arial MT"/>
              <a:cs typeface="Arial MT"/>
            </a:endParaRPr>
          </a:p>
          <a:p>
            <a:pPr marL="889635" marR="271145" lvl="1" indent="-467995">
              <a:lnSpc>
                <a:spcPts val="1680"/>
              </a:lnSpc>
              <a:spcBef>
                <a:spcPts val="409"/>
              </a:spcBef>
              <a:buSzPct val="107142"/>
              <a:buFont typeface="Arial"/>
              <a:buAutoNum type="arabicPeriod"/>
              <a:tabLst>
                <a:tab pos="890269" algn="l"/>
              </a:tabLst>
            </a:pPr>
            <a:r>
              <a:rPr sz="1400" spc="-5" dirty="0">
                <a:latin typeface="Arial MT"/>
                <a:cs typeface="Arial MT"/>
              </a:rPr>
              <a:t>Identify any evidence-based medicine, best practices, casualty data, and Subject Matter Expert </a:t>
            </a:r>
            <a:r>
              <a:rPr sz="1400" spc="-375" dirty="0">
                <a:latin typeface="Arial MT"/>
                <a:cs typeface="Arial MT"/>
              </a:rPr>
              <a:t> </a:t>
            </a:r>
            <a:r>
              <a:rPr sz="1400" spc="-5" dirty="0">
                <a:latin typeface="Arial MT"/>
                <a:cs typeface="Arial MT"/>
              </a:rPr>
              <a:t>consensus</a:t>
            </a:r>
            <a:r>
              <a:rPr sz="1400" spc="-25" dirty="0">
                <a:latin typeface="Arial MT"/>
                <a:cs typeface="Arial MT"/>
              </a:rPr>
              <a:t> </a:t>
            </a:r>
            <a:r>
              <a:rPr sz="1400" spc="-5" dirty="0">
                <a:latin typeface="Arial MT"/>
                <a:cs typeface="Arial MT"/>
              </a:rPr>
              <a:t>on</a:t>
            </a:r>
            <a:r>
              <a:rPr sz="1400" spc="-10" dirty="0">
                <a:latin typeface="Arial MT"/>
                <a:cs typeface="Arial MT"/>
              </a:rPr>
              <a:t> </a:t>
            </a:r>
            <a:r>
              <a:rPr sz="1400" spc="-5" dirty="0">
                <a:latin typeface="Arial MT"/>
                <a:cs typeface="Arial MT"/>
              </a:rPr>
              <a:t>fracture</a:t>
            </a:r>
            <a:r>
              <a:rPr sz="1400" spc="-25" dirty="0">
                <a:latin typeface="Arial MT"/>
                <a:cs typeface="Arial MT"/>
              </a:rPr>
              <a:t> </a:t>
            </a:r>
            <a:r>
              <a:rPr sz="1400" spc="-5" dirty="0">
                <a:latin typeface="Arial MT"/>
                <a:cs typeface="Arial MT"/>
              </a:rPr>
              <a:t>management</a:t>
            </a:r>
            <a:r>
              <a:rPr sz="1400" spc="-20" dirty="0">
                <a:latin typeface="Arial MT"/>
                <a:cs typeface="Arial MT"/>
              </a:rPr>
              <a:t> </a:t>
            </a:r>
            <a:r>
              <a:rPr sz="1400" spc="-5" dirty="0">
                <a:latin typeface="Arial MT"/>
                <a:cs typeface="Arial MT"/>
              </a:rPr>
              <a:t>techniques</a:t>
            </a:r>
            <a:r>
              <a:rPr sz="1400" spc="-15" dirty="0">
                <a:latin typeface="Arial MT"/>
                <a:cs typeface="Arial MT"/>
              </a:rPr>
              <a:t> </a:t>
            </a:r>
            <a:r>
              <a:rPr sz="1400" spc="-5" dirty="0">
                <a:latin typeface="Arial MT"/>
                <a:cs typeface="Arial MT"/>
              </a:rPr>
              <a:t>in</a:t>
            </a:r>
            <a:r>
              <a:rPr sz="1400" spc="-10" dirty="0">
                <a:latin typeface="Arial MT"/>
                <a:cs typeface="Arial MT"/>
              </a:rPr>
              <a:t> </a:t>
            </a:r>
            <a:r>
              <a:rPr sz="1400" spc="-5" dirty="0">
                <a:latin typeface="Arial MT"/>
                <a:cs typeface="Arial MT"/>
              </a:rPr>
              <a:t>Tactical</a:t>
            </a:r>
            <a:r>
              <a:rPr sz="1400" spc="-20" dirty="0">
                <a:latin typeface="Arial MT"/>
                <a:cs typeface="Arial MT"/>
              </a:rPr>
              <a:t> </a:t>
            </a:r>
            <a:r>
              <a:rPr sz="1400" spc="-5" dirty="0">
                <a:latin typeface="Arial MT"/>
                <a:cs typeface="Arial MT"/>
              </a:rPr>
              <a:t>Field Care.</a:t>
            </a:r>
            <a:endParaRPr sz="1400">
              <a:latin typeface="Arial MT"/>
              <a:cs typeface="Arial MT"/>
            </a:endParaRPr>
          </a:p>
        </p:txBody>
      </p:sp>
      <p:sp>
        <p:nvSpPr>
          <p:cNvPr id="11" name="object 11"/>
          <p:cNvSpPr txBox="1"/>
          <p:nvPr/>
        </p:nvSpPr>
        <p:spPr>
          <a:xfrm>
            <a:off x="4119155" y="6439473"/>
            <a:ext cx="1410970" cy="238760"/>
          </a:xfrm>
          <a:prstGeom prst="rect">
            <a:avLst/>
          </a:prstGeom>
        </p:spPr>
        <p:txBody>
          <a:bodyPr vert="horz" wrap="square" lIns="0" tIns="12065" rIns="0" bIns="0" rtlCol="0">
            <a:spAutoFit/>
          </a:bodyPr>
          <a:lstStyle/>
          <a:p>
            <a:pPr marL="12700">
              <a:lnSpc>
                <a:spcPct val="100000"/>
              </a:lnSpc>
              <a:spcBef>
                <a:spcPts val="95"/>
              </a:spcBef>
            </a:pPr>
            <a:r>
              <a:rPr sz="1400" spc="-5" dirty="0">
                <a:solidFill>
                  <a:srgbClr val="2D3334"/>
                </a:solidFill>
                <a:latin typeface="Arial MT"/>
                <a:cs typeface="Arial MT"/>
              </a:rPr>
              <a:t>=</a:t>
            </a:r>
            <a:r>
              <a:rPr sz="1400" spc="-40" dirty="0">
                <a:solidFill>
                  <a:srgbClr val="2D3334"/>
                </a:solidFill>
                <a:latin typeface="Arial MT"/>
                <a:cs typeface="Arial MT"/>
              </a:rPr>
              <a:t> </a:t>
            </a:r>
            <a:r>
              <a:rPr sz="1400" spc="-5" dirty="0">
                <a:solidFill>
                  <a:srgbClr val="2D3334"/>
                </a:solidFill>
                <a:latin typeface="Arial MT"/>
                <a:cs typeface="Arial MT"/>
              </a:rPr>
              <a:t>Cognitive</a:t>
            </a:r>
            <a:r>
              <a:rPr sz="1400" spc="-45" dirty="0">
                <a:solidFill>
                  <a:srgbClr val="2D3334"/>
                </a:solidFill>
                <a:latin typeface="Arial MT"/>
                <a:cs typeface="Arial MT"/>
              </a:rPr>
              <a:t> </a:t>
            </a:r>
            <a:r>
              <a:rPr sz="1400" spc="-5" dirty="0">
                <a:solidFill>
                  <a:srgbClr val="2D3334"/>
                </a:solidFill>
                <a:latin typeface="Arial MT"/>
                <a:cs typeface="Arial MT"/>
              </a:rPr>
              <a:t>ELOs</a:t>
            </a:r>
            <a:endParaRPr sz="1400">
              <a:latin typeface="Arial MT"/>
              <a:cs typeface="Arial MT"/>
            </a:endParaRPr>
          </a:p>
        </p:txBody>
      </p:sp>
      <p:pic>
        <p:nvPicPr>
          <p:cNvPr id="12" name="object 12"/>
          <p:cNvPicPr/>
          <p:nvPr/>
        </p:nvPicPr>
        <p:blipFill>
          <a:blip r:embed="rId5" cstate="print"/>
          <a:stretch>
            <a:fillRect/>
          </a:stretch>
        </p:blipFill>
        <p:spPr>
          <a:xfrm>
            <a:off x="3857804" y="6458579"/>
            <a:ext cx="213590" cy="213600"/>
          </a:xfrm>
          <a:prstGeom prst="rect">
            <a:avLst/>
          </a:prstGeom>
        </p:spPr>
      </p:pic>
      <p:sp>
        <p:nvSpPr>
          <p:cNvPr id="13" name="object 13"/>
          <p:cNvSpPr txBox="1"/>
          <p:nvPr/>
        </p:nvSpPr>
        <p:spPr>
          <a:xfrm>
            <a:off x="5999705" y="6439473"/>
            <a:ext cx="1685925" cy="238760"/>
          </a:xfrm>
          <a:prstGeom prst="rect">
            <a:avLst/>
          </a:prstGeom>
        </p:spPr>
        <p:txBody>
          <a:bodyPr vert="horz" wrap="square" lIns="0" tIns="12065" rIns="0" bIns="0" rtlCol="0">
            <a:spAutoFit/>
          </a:bodyPr>
          <a:lstStyle/>
          <a:p>
            <a:pPr marL="12700">
              <a:lnSpc>
                <a:spcPct val="100000"/>
              </a:lnSpc>
              <a:spcBef>
                <a:spcPts val="95"/>
              </a:spcBef>
            </a:pPr>
            <a:r>
              <a:rPr sz="1400" spc="-5" dirty="0">
                <a:solidFill>
                  <a:srgbClr val="2D3334"/>
                </a:solidFill>
                <a:latin typeface="Arial MT"/>
                <a:cs typeface="Arial MT"/>
              </a:rPr>
              <a:t>=</a:t>
            </a:r>
            <a:r>
              <a:rPr sz="1400" spc="-40" dirty="0">
                <a:solidFill>
                  <a:srgbClr val="2D3334"/>
                </a:solidFill>
                <a:latin typeface="Arial MT"/>
                <a:cs typeface="Arial MT"/>
              </a:rPr>
              <a:t> </a:t>
            </a:r>
            <a:r>
              <a:rPr sz="1400" spc="-5" dirty="0">
                <a:solidFill>
                  <a:srgbClr val="2D3334"/>
                </a:solidFill>
                <a:latin typeface="Arial MT"/>
                <a:cs typeface="Arial MT"/>
              </a:rPr>
              <a:t>Performance</a:t>
            </a:r>
            <a:r>
              <a:rPr sz="1400" spc="-55" dirty="0">
                <a:solidFill>
                  <a:srgbClr val="2D3334"/>
                </a:solidFill>
                <a:latin typeface="Arial MT"/>
                <a:cs typeface="Arial MT"/>
              </a:rPr>
              <a:t> </a:t>
            </a:r>
            <a:r>
              <a:rPr sz="1400" spc="-5" dirty="0">
                <a:solidFill>
                  <a:srgbClr val="2D3334"/>
                </a:solidFill>
                <a:latin typeface="Arial MT"/>
                <a:cs typeface="Arial MT"/>
              </a:rPr>
              <a:t>ELOs</a:t>
            </a:r>
            <a:endParaRPr sz="1400">
              <a:latin typeface="Arial MT"/>
              <a:cs typeface="Arial MT"/>
            </a:endParaRPr>
          </a:p>
        </p:txBody>
      </p:sp>
      <p:sp>
        <p:nvSpPr>
          <p:cNvPr id="14" name="object 14"/>
          <p:cNvSpPr txBox="1"/>
          <p:nvPr/>
        </p:nvSpPr>
        <p:spPr>
          <a:xfrm>
            <a:off x="3153314" y="1214621"/>
            <a:ext cx="5883275" cy="45275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505050"/>
                </a:solidFill>
                <a:latin typeface="Arial"/>
                <a:cs typeface="Arial"/>
              </a:rPr>
              <a:t>1</a:t>
            </a:r>
            <a:r>
              <a:rPr sz="2800" b="1" spc="-10" dirty="0">
                <a:solidFill>
                  <a:srgbClr val="505050"/>
                </a:solidFill>
                <a:latin typeface="Arial"/>
                <a:cs typeface="Arial"/>
              </a:rPr>
              <a:t> </a:t>
            </a:r>
            <a:r>
              <a:rPr sz="2800" b="1" dirty="0">
                <a:solidFill>
                  <a:srgbClr val="505050"/>
                </a:solidFill>
                <a:latin typeface="Arial"/>
                <a:cs typeface="Arial"/>
              </a:rPr>
              <a:t>x</a:t>
            </a:r>
            <a:r>
              <a:rPr sz="2800" b="1" spc="-15" dirty="0">
                <a:solidFill>
                  <a:srgbClr val="505050"/>
                </a:solidFill>
                <a:latin typeface="Arial"/>
                <a:cs typeface="Arial"/>
              </a:rPr>
              <a:t> </a:t>
            </a:r>
            <a:r>
              <a:rPr sz="2400" b="1" spc="-5" dirty="0">
                <a:solidFill>
                  <a:srgbClr val="BB8542"/>
                </a:solidFill>
                <a:latin typeface="Arial"/>
                <a:cs typeface="Arial"/>
              </a:rPr>
              <a:t>TERMINAL</a:t>
            </a:r>
            <a:r>
              <a:rPr sz="2400" b="1" spc="-10" dirty="0">
                <a:solidFill>
                  <a:srgbClr val="BB8542"/>
                </a:solidFill>
                <a:latin typeface="Arial"/>
                <a:cs typeface="Arial"/>
              </a:rPr>
              <a:t> </a:t>
            </a:r>
            <a:r>
              <a:rPr sz="2400" b="1" spc="-5" dirty="0">
                <a:solidFill>
                  <a:srgbClr val="BB8542"/>
                </a:solidFill>
                <a:latin typeface="Arial"/>
                <a:cs typeface="Arial"/>
              </a:rPr>
              <a:t>LEARNING</a:t>
            </a:r>
            <a:r>
              <a:rPr sz="2400" b="1" spc="-15" dirty="0">
                <a:solidFill>
                  <a:srgbClr val="BB8542"/>
                </a:solidFill>
                <a:latin typeface="Arial"/>
                <a:cs typeface="Arial"/>
              </a:rPr>
              <a:t> </a:t>
            </a:r>
            <a:r>
              <a:rPr sz="2400" b="1" spc="-5" dirty="0">
                <a:solidFill>
                  <a:srgbClr val="BB8542"/>
                </a:solidFill>
                <a:latin typeface="Arial"/>
                <a:cs typeface="Arial"/>
              </a:rPr>
              <a:t>OBJECTIVES</a:t>
            </a:r>
            <a:endParaRPr sz="2400">
              <a:latin typeface="Arial"/>
              <a:cs typeface="Arial"/>
            </a:endParaRPr>
          </a:p>
        </p:txBody>
      </p:sp>
      <p:sp>
        <p:nvSpPr>
          <p:cNvPr id="15" name="object 15"/>
          <p:cNvSpPr txBox="1"/>
          <p:nvPr/>
        </p:nvSpPr>
        <p:spPr>
          <a:xfrm>
            <a:off x="717798" y="6393843"/>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BE9000"/>
                </a:solidFill>
                <a:latin typeface="Arial"/>
                <a:cs typeface="Arial"/>
              </a:rPr>
              <a:t>#</a:t>
            </a:r>
            <a:endParaRPr sz="2000">
              <a:latin typeface="Arial"/>
              <a:cs typeface="Arial"/>
            </a:endParaRPr>
          </a:p>
        </p:txBody>
      </p:sp>
      <p:sp>
        <p:nvSpPr>
          <p:cNvPr id="16" name="object 16"/>
          <p:cNvSpPr txBox="1"/>
          <p:nvPr/>
        </p:nvSpPr>
        <p:spPr>
          <a:xfrm>
            <a:off x="991985" y="6439473"/>
            <a:ext cx="2661920" cy="238760"/>
          </a:xfrm>
          <a:prstGeom prst="rect">
            <a:avLst/>
          </a:prstGeom>
        </p:spPr>
        <p:txBody>
          <a:bodyPr vert="horz" wrap="square" lIns="0" tIns="12065" rIns="0" bIns="0" rtlCol="0">
            <a:spAutoFit/>
          </a:bodyPr>
          <a:lstStyle/>
          <a:p>
            <a:pPr marL="12700">
              <a:lnSpc>
                <a:spcPct val="100000"/>
              </a:lnSpc>
              <a:spcBef>
                <a:spcPts val="95"/>
              </a:spcBef>
            </a:pPr>
            <a:r>
              <a:rPr sz="1400" spc="-5" dirty="0">
                <a:solidFill>
                  <a:srgbClr val="2D3334"/>
                </a:solidFill>
                <a:latin typeface="Arial MT"/>
                <a:cs typeface="Arial MT"/>
              </a:rPr>
              <a:t>=</a:t>
            </a:r>
            <a:r>
              <a:rPr sz="1400" spc="-25" dirty="0">
                <a:solidFill>
                  <a:srgbClr val="2D3334"/>
                </a:solidFill>
                <a:latin typeface="Arial MT"/>
                <a:cs typeface="Arial MT"/>
              </a:rPr>
              <a:t> </a:t>
            </a:r>
            <a:r>
              <a:rPr sz="1400" b="1" spc="-5" dirty="0">
                <a:solidFill>
                  <a:srgbClr val="2D3334"/>
                </a:solidFill>
                <a:latin typeface="Arial"/>
                <a:cs typeface="Arial"/>
              </a:rPr>
              <a:t>Terminal</a:t>
            </a:r>
            <a:r>
              <a:rPr sz="1400" b="1" spc="-25" dirty="0">
                <a:solidFill>
                  <a:srgbClr val="2D3334"/>
                </a:solidFill>
                <a:latin typeface="Arial"/>
                <a:cs typeface="Arial"/>
              </a:rPr>
              <a:t> </a:t>
            </a:r>
            <a:r>
              <a:rPr sz="1400" b="1" spc="-5" dirty="0">
                <a:solidFill>
                  <a:srgbClr val="2D3334"/>
                </a:solidFill>
                <a:latin typeface="Arial"/>
                <a:cs typeface="Arial"/>
              </a:rPr>
              <a:t>Learning</a:t>
            </a:r>
            <a:r>
              <a:rPr sz="1400" b="1" spc="-30" dirty="0">
                <a:solidFill>
                  <a:srgbClr val="2D3334"/>
                </a:solidFill>
                <a:latin typeface="Arial"/>
                <a:cs typeface="Arial"/>
              </a:rPr>
              <a:t> </a:t>
            </a:r>
            <a:r>
              <a:rPr sz="1400" b="1" spc="-5" dirty="0">
                <a:solidFill>
                  <a:srgbClr val="2D3334"/>
                </a:solidFill>
                <a:latin typeface="Arial"/>
                <a:cs typeface="Arial"/>
              </a:rPr>
              <a:t>Objectives</a:t>
            </a:r>
            <a:endParaRPr sz="1400">
              <a:latin typeface="Arial"/>
              <a:cs typeface="Arial"/>
            </a:endParaRPr>
          </a:p>
        </p:txBody>
      </p:sp>
      <p:sp>
        <p:nvSpPr>
          <p:cNvPr id="17" name="object 17"/>
          <p:cNvSpPr txBox="1"/>
          <p:nvPr/>
        </p:nvSpPr>
        <p:spPr>
          <a:xfrm>
            <a:off x="3045110" y="5017574"/>
            <a:ext cx="6099175" cy="45275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505050"/>
                </a:solidFill>
                <a:latin typeface="Arial"/>
                <a:cs typeface="Arial"/>
              </a:rPr>
              <a:t>04</a:t>
            </a:r>
            <a:r>
              <a:rPr sz="2800" b="1" spc="-10" dirty="0">
                <a:solidFill>
                  <a:srgbClr val="505050"/>
                </a:solidFill>
                <a:latin typeface="Arial"/>
                <a:cs typeface="Arial"/>
              </a:rPr>
              <a:t> </a:t>
            </a:r>
            <a:r>
              <a:rPr sz="2800" b="1" dirty="0">
                <a:solidFill>
                  <a:srgbClr val="505050"/>
                </a:solidFill>
                <a:latin typeface="Arial"/>
                <a:cs typeface="Arial"/>
              </a:rPr>
              <a:t>x</a:t>
            </a:r>
            <a:r>
              <a:rPr sz="2800" b="1" spc="-5" dirty="0">
                <a:solidFill>
                  <a:srgbClr val="505050"/>
                </a:solidFill>
                <a:latin typeface="Arial"/>
                <a:cs typeface="Arial"/>
              </a:rPr>
              <a:t> </a:t>
            </a:r>
            <a:r>
              <a:rPr sz="2400" b="1" spc="-5" dirty="0">
                <a:solidFill>
                  <a:srgbClr val="BB8542"/>
                </a:solidFill>
                <a:latin typeface="Arial"/>
                <a:cs typeface="Arial"/>
              </a:rPr>
              <a:t>ENABLING</a:t>
            </a:r>
            <a:r>
              <a:rPr sz="2400" b="1" spc="-10" dirty="0">
                <a:solidFill>
                  <a:srgbClr val="BB8542"/>
                </a:solidFill>
                <a:latin typeface="Arial"/>
                <a:cs typeface="Arial"/>
              </a:rPr>
              <a:t> </a:t>
            </a:r>
            <a:r>
              <a:rPr sz="2400" b="1" spc="-5" dirty="0">
                <a:solidFill>
                  <a:srgbClr val="BB8542"/>
                </a:solidFill>
                <a:latin typeface="Arial"/>
                <a:cs typeface="Arial"/>
              </a:rPr>
              <a:t>LEARNING</a:t>
            </a:r>
            <a:r>
              <a:rPr sz="2400" b="1" spc="-10" dirty="0">
                <a:solidFill>
                  <a:srgbClr val="BB8542"/>
                </a:solidFill>
                <a:latin typeface="Arial"/>
                <a:cs typeface="Arial"/>
              </a:rPr>
              <a:t> </a:t>
            </a:r>
            <a:r>
              <a:rPr sz="2400" b="1" spc="-5" dirty="0">
                <a:solidFill>
                  <a:srgbClr val="BB8542"/>
                </a:solidFill>
                <a:latin typeface="Arial"/>
                <a:cs typeface="Arial"/>
              </a:rPr>
              <a:t>OBJECTIVES</a:t>
            </a:r>
            <a:endParaRPr sz="2400">
              <a:latin typeface="Arial"/>
              <a:cs typeface="Arial"/>
            </a:endParaRPr>
          </a:p>
        </p:txBody>
      </p:sp>
      <p:grpSp>
        <p:nvGrpSpPr>
          <p:cNvPr id="18" name="object 18"/>
          <p:cNvGrpSpPr/>
          <p:nvPr/>
        </p:nvGrpSpPr>
        <p:grpSpPr>
          <a:xfrm>
            <a:off x="1593341" y="3299562"/>
            <a:ext cx="189230" cy="946150"/>
            <a:chOff x="1593341" y="3299562"/>
            <a:chExt cx="189230" cy="946150"/>
          </a:xfrm>
        </p:grpSpPr>
        <p:pic>
          <p:nvPicPr>
            <p:cNvPr id="19" name="object 19"/>
            <p:cNvPicPr/>
            <p:nvPr/>
          </p:nvPicPr>
          <p:blipFill>
            <a:blip r:embed="rId6" cstate="print"/>
            <a:stretch>
              <a:fillRect/>
            </a:stretch>
          </p:blipFill>
          <p:spPr>
            <a:xfrm>
              <a:off x="1596372" y="4062512"/>
              <a:ext cx="183083" cy="183083"/>
            </a:xfrm>
            <a:prstGeom prst="rect">
              <a:avLst/>
            </a:prstGeom>
          </p:spPr>
        </p:pic>
        <p:pic>
          <p:nvPicPr>
            <p:cNvPr id="20" name="object 20"/>
            <p:cNvPicPr/>
            <p:nvPr/>
          </p:nvPicPr>
          <p:blipFill>
            <a:blip r:embed="rId6" cstate="print"/>
            <a:stretch>
              <a:fillRect/>
            </a:stretch>
          </p:blipFill>
          <p:spPr>
            <a:xfrm>
              <a:off x="1596372" y="3299562"/>
              <a:ext cx="183083" cy="183083"/>
            </a:xfrm>
            <a:prstGeom prst="rect">
              <a:avLst/>
            </a:prstGeom>
          </p:spPr>
        </p:pic>
        <p:pic>
          <p:nvPicPr>
            <p:cNvPr id="21" name="object 21"/>
            <p:cNvPicPr/>
            <p:nvPr/>
          </p:nvPicPr>
          <p:blipFill>
            <a:blip r:embed="rId7" cstate="print"/>
            <a:stretch>
              <a:fillRect/>
            </a:stretch>
          </p:blipFill>
          <p:spPr>
            <a:xfrm>
              <a:off x="1593341" y="3567683"/>
              <a:ext cx="188975" cy="188975"/>
            </a:xfrm>
            <a:prstGeom prst="rect">
              <a:avLst/>
            </a:prstGeom>
          </p:spPr>
        </p:pic>
      </p:grpSp>
      <p:grpSp>
        <p:nvGrpSpPr>
          <p:cNvPr id="22" name="object 22"/>
          <p:cNvGrpSpPr/>
          <p:nvPr/>
        </p:nvGrpSpPr>
        <p:grpSpPr>
          <a:xfrm>
            <a:off x="5721994" y="6452729"/>
            <a:ext cx="219075" cy="219075"/>
            <a:chOff x="5721994" y="6452729"/>
            <a:chExt cx="219075" cy="219075"/>
          </a:xfrm>
        </p:grpSpPr>
        <p:pic>
          <p:nvPicPr>
            <p:cNvPr id="23" name="object 23"/>
            <p:cNvPicPr/>
            <p:nvPr/>
          </p:nvPicPr>
          <p:blipFill>
            <a:blip r:embed="rId8" cstate="print"/>
            <a:stretch>
              <a:fillRect/>
            </a:stretch>
          </p:blipFill>
          <p:spPr>
            <a:xfrm>
              <a:off x="5728344" y="6459079"/>
              <a:ext cx="205976" cy="205976"/>
            </a:xfrm>
            <a:prstGeom prst="rect">
              <a:avLst/>
            </a:prstGeom>
          </p:spPr>
        </p:pic>
        <p:pic>
          <p:nvPicPr>
            <p:cNvPr id="24" name="object 24"/>
            <p:cNvPicPr/>
            <p:nvPr/>
          </p:nvPicPr>
          <p:blipFill>
            <a:blip r:embed="rId9" cstate="print"/>
            <a:stretch>
              <a:fillRect/>
            </a:stretch>
          </p:blipFill>
          <p:spPr>
            <a:xfrm>
              <a:off x="5721994" y="6452729"/>
              <a:ext cx="218676" cy="218676"/>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5" cstate="print"/>
          <a:stretch>
            <a:fillRect/>
          </a:stretch>
        </p:blipFill>
        <p:spPr>
          <a:xfrm>
            <a:off x="309372" y="255270"/>
            <a:ext cx="1172717" cy="656081"/>
          </a:xfrm>
          <a:prstGeom prst="rect">
            <a:avLst/>
          </a:prstGeom>
        </p:spPr>
      </p:pic>
      <p:sp>
        <p:nvSpPr>
          <p:cNvPr id="3" name="object 3"/>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40" dirty="0"/>
              <a:t> </a:t>
            </a:r>
            <a:r>
              <a:rPr spc="-5" dirty="0"/>
              <a:t>19:</a:t>
            </a:r>
            <a:r>
              <a:rPr spc="-45" dirty="0"/>
              <a:t> </a:t>
            </a:r>
            <a:r>
              <a:rPr spc="-5" dirty="0"/>
              <a:t>Fractures</a:t>
            </a:r>
          </a:p>
        </p:txBody>
      </p:sp>
      <p:sp>
        <p:nvSpPr>
          <p:cNvPr id="4" name="object 4"/>
          <p:cNvSpPr txBox="1"/>
          <p:nvPr/>
        </p:nvSpPr>
        <p:spPr>
          <a:xfrm>
            <a:off x="2615246" y="943633"/>
            <a:ext cx="6961505" cy="574040"/>
          </a:xfrm>
          <a:prstGeom prst="rect">
            <a:avLst/>
          </a:prstGeom>
        </p:spPr>
        <p:txBody>
          <a:bodyPr vert="horz" wrap="square" lIns="0" tIns="12700" rIns="0" bIns="0" rtlCol="0">
            <a:spAutoFit/>
          </a:bodyPr>
          <a:lstStyle/>
          <a:p>
            <a:pPr marL="12700" algn="ctr">
              <a:lnSpc>
                <a:spcPct val="100000"/>
              </a:lnSpc>
              <a:spcBef>
                <a:spcPts val="100"/>
              </a:spcBef>
            </a:pPr>
            <a:r>
              <a:rPr sz="3600" b="1" dirty="0">
                <a:solidFill>
                  <a:srgbClr val="FFFFFF"/>
                </a:solidFill>
                <a:latin typeface="Arial"/>
                <a:cs typeface="Arial"/>
              </a:rPr>
              <a:t>SPLINTING</a:t>
            </a:r>
            <a:r>
              <a:rPr sz="3600" b="1" spc="-55" dirty="0">
                <a:solidFill>
                  <a:srgbClr val="FFFFFF"/>
                </a:solidFill>
                <a:latin typeface="Arial"/>
                <a:cs typeface="Arial"/>
              </a:rPr>
              <a:t> </a:t>
            </a:r>
            <a:r>
              <a:rPr lang="en-US" sz="3600" b="1" dirty="0">
                <a:solidFill>
                  <a:srgbClr val="FFFFFF"/>
                </a:solidFill>
                <a:latin typeface="Arial"/>
                <a:cs typeface="Arial"/>
              </a:rPr>
              <a:t>TFC OVERVIEW</a:t>
            </a:r>
            <a:endParaRPr sz="3600" dirty="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487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spc="-10"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5" dirty="0">
                <a:solidFill>
                  <a:srgbClr val="898B8B"/>
                </a:solidFill>
                <a:latin typeface="Arial"/>
                <a:cs typeface="Arial"/>
              </a:rPr>
              <a:t> found </a:t>
            </a:r>
            <a:r>
              <a:rPr sz="1800" i="1" dirty="0">
                <a:solidFill>
                  <a:srgbClr val="898B8B"/>
                </a:solidFill>
                <a:latin typeface="Arial"/>
                <a:cs typeface="Arial"/>
              </a:rPr>
              <a:t>on</a:t>
            </a:r>
            <a:r>
              <a:rPr sz="1800" i="1" spc="-10"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4</a:t>
            </a:fld>
            <a:endParaRPr sz="1200"/>
          </a:p>
        </p:txBody>
      </p:sp>
      <p:pic>
        <p:nvPicPr>
          <p:cNvPr id="10" name="19. Splinting (Tactical Field Care)">
            <a:hlinkClick r:id="" action="ppaction://media"/>
            <a:extLst>
              <a:ext uri="{FF2B5EF4-FFF2-40B4-BE49-F238E27FC236}">
                <a16:creationId xmlns:a16="http://schemas.microsoft.com/office/drawing/2014/main" id="{26B153E3-A7EF-0E39-24DA-5DA88A115F0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01379" y="1644586"/>
            <a:ext cx="8518144" cy="4791456"/>
          </a:xfrm>
          <a:prstGeom prst="rect">
            <a:avLst/>
          </a:prstGeom>
        </p:spPr>
      </p:pic>
    </p:spTree>
    <p:extLst>
      <p:ext uri="{BB962C8B-B14F-4D97-AF65-F5344CB8AC3E}">
        <p14:creationId xmlns:p14="http://schemas.microsoft.com/office/powerpoint/2010/main" val="416295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0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807584" y="289778"/>
            <a:ext cx="257746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A0A6AA"/>
                </a:solidFill>
                <a:latin typeface="Arial"/>
                <a:cs typeface="Arial"/>
              </a:rPr>
              <a:t>Module</a:t>
            </a:r>
            <a:r>
              <a:rPr sz="2000" b="1" spc="-40" dirty="0">
                <a:solidFill>
                  <a:srgbClr val="A0A6AA"/>
                </a:solidFill>
                <a:latin typeface="Arial"/>
                <a:cs typeface="Arial"/>
              </a:rPr>
              <a:t> </a:t>
            </a:r>
            <a:r>
              <a:rPr sz="2000" b="1" spc="-5" dirty="0">
                <a:solidFill>
                  <a:srgbClr val="A0A6AA"/>
                </a:solidFill>
                <a:latin typeface="Arial"/>
                <a:cs typeface="Arial"/>
              </a:rPr>
              <a:t>19:</a:t>
            </a:r>
            <a:r>
              <a:rPr sz="2000" b="1" spc="-45" dirty="0">
                <a:solidFill>
                  <a:srgbClr val="A0A6AA"/>
                </a:solidFill>
                <a:latin typeface="Arial"/>
                <a:cs typeface="Arial"/>
              </a:rPr>
              <a:t> </a:t>
            </a:r>
            <a:r>
              <a:rPr sz="2000" b="1" spc="-5" dirty="0">
                <a:solidFill>
                  <a:srgbClr val="A0A6AA"/>
                </a:solidFill>
                <a:latin typeface="Arial"/>
                <a:cs typeface="Arial"/>
              </a:rPr>
              <a:t>Fractures</a:t>
            </a:r>
            <a:endParaRPr sz="2000">
              <a:latin typeface="Arial"/>
              <a:cs typeface="Arial"/>
            </a:endParaRPr>
          </a:p>
        </p:txBody>
      </p:sp>
      <p:sp>
        <p:nvSpPr>
          <p:cNvPr id="5" name="object 5"/>
          <p:cNvSpPr txBox="1">
            <a:spLocks noGrp="1"/>
          </p:cNvSpPr>
          <p:nvPr>
            <p:ph type="title"/>
          </p:nvPr>
        </p:nvSpPr>
        <p:spPr>
          <a:xfrm>
            <a:off x="4523041" y="943589"/>
            <a:ext cx="322643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MARCH</a:t>
            </a:r>
            <a:r>
              <a:rPr sz="3600" spc="-70" dirty="0">
                <a:solidFill>
                  <a:srgbClr val="FFFFFF"/>
                </a:solidFill>
              </a:rPr>
              <a:t> </a:t>
            </a:r>
            <a:r>
              <a:rPr sz="3600" spc="-5" dirty="0">
                <a:solidFill>
                  <a:srgbClr val="FFFFFF"/>
                </a:solidFill>
              </a:rPr>
              <a:t>PAWS</a:t>
            </a:r>
            <a:endParaRPr sz="3600"/>
          </a:p>
        </p:txBody>
      </p:sp>
      <p:sp>
        <p:nvSpPr>
          <p:cNvPr id="6" name="object 6"/>
          <p:cNvSpPr/>
          <p:nvPr/>
        </p:nvSpPr>
        <p:spPr>
          <a:xfrm>
            <a:off x="6191250" y="4900421"/>
            <a:ext cx="389890" cy="452120"/>
          </a:xfrm>
          <a:custGeom>
            <a:avLst/>
            <a:gdLst/>
            <a:ahLst/>
            <a:cxnLst/>
            <a:rect l="l" t="t" r="r" b="b"/>
            <a:pathLst>
              <a:path w="389890" h="452120">
                <a:moveTo>
                  <a:pt x="0" y="0"/>
                </a:moveTo>
                <a:lnTo>
                  <a:pt x="0" y="451866"/>
                </a:lnTo>
                <a:lnTo>
                  <a:pt x="389382" y="225933"/>
                </a:lnTo>
                <a:lnTo>
                  <a:pt x="0" y="0"/>
                </a:lnTo>
                <a:close/>
              </a:path>
            </a:pathLst>
          </a:custGeom>
          <a:solidFill>
            <a:srgbClr val="FFFFFF"/>
          </a:solidFill>
        </p:spPr>
        <p:txBody>
          <a:bodyPr wrap="square" lIns="0" tIns="0" rIns="0" bIns="0" rtlCol="0"/>
          <a:lstStyle/>
          <a:p>
            <a:endParaRPr/>
          </a:p>
        </p:txBody>
      </p:sp>
      <p:sp>
        <p:nvSpPr>
          <p:cNvPr id="7" name="object 7"/>
          <p:cNvSpPr/>
          <p:nvPr/>
        </p:nvSpPr>
        <p:spPr>
          <a:xfrm>
            <a:off x="795527" y="2935985"/>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8AB7CD"/>
          </a:solidFill>
        </p:spPr>
        <p:txBody>
          <a:bodyPr wrap="square" lIns="0" tIns="0" rIns="0" bIns="0" rtlCol="0"/>
          <a:lstStyle/>
          <a:p>
            <a:endParaRPr/>
          </a:p>
        </p:txBody>
      </p:sp>
      <p:sp>
        <p:nvSpPr>
          <p:cNvPr id="8" name="object 8"/>
          <p:cNvSpPr txBox="1"/>
          <p:nvPr/>
        </p:nvSpPr>
        <p:spPr>
          <a:xfrm>
            <a:off x="1755552" y="3108129"/>
            <a:ext cx="12617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AIR</a:t>
            </a:r>
            <a:r>
              <a:rPr sz="2400" b="1" dirty="0">
                <a:solidFill>
                  <a:srgbClr val="FFFFFF"/>
                </a:solidFill>
                <a:latin typeface="Arial"/>
                <a:cs typeface="Arial"/>
              </a:rPr>
              <a:t>W</a:t>
            </a:r>
            <a:r>
              <a:rPr sz="2400" b="1" spc="-5" dirty="0">
                <a:solidFill>
                  <a:srgbClr val="FFFFFF"/>
                </a:solidFill>
                <a:latin typeface="Arial"/>
                <a:cs typeface="Arial"/>
              </a:rPr>
              <a:t>AY</a:t>
            </a:r>
            <a:endParaRPr sz="2400">
              <a:latin typeface="Arial"/>
              <a:cs typeface="Arial"/>
            </a:endParaRPr>
          </a:p>
        </p:txBody>
      </p:sp>
      <p:sp>
        <p:nvSpPr>
          <p:cNvPr id="9" name="object 9"/>
          <p:cNvSpPr/>
          <p:nvPr/>
        </p:nvSpPr>
        <p:spPr>
          <a:xfrm>
            <a:off x="795527" y="3794759"/>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798667"/>
          </a:solidFill>
        </p:spPr>
        <p:txBody>
          <a:bodyPr wrap="square" lIns="0" tIns="0" rIns="0" bIns="0" rtlCol="0"/>
          <a:lstStyle/>
          <a:p>
            <a:endParaRPr/>
          </a:p>
        </p:txBody>
      </p:sp>
      <p:sp>
        <p:nvSpPr>
          <p:cNvPr id="10" name="object 10"/>
          <p:cNvSpPr txBox="1"/>
          <p:nvPr/>
        </p:nvSpPr>
        <p:spPr>
          <a:xfrm>
            <a:off x="1704191" y="3946424"/>
            <a:ext cx="369824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RESPIRATION</a:t>
            </a:r>
            <a:r>
              <a:rPr sz="2400" b="1" spc="-70" dirty="0">
                <a:solidFill>
                  <a:srgbClr val="FFFFFF"/>
                </a:solidFill>
                <a:latin typeface="Arial"/>
                <a:cs typeface="Arial"/>
              </a:rPr>
              <a:t> </a:t>
            </a:r>
            <a:r>
              <a:rPr sz="2400" i="1" spc="-5" dirty="0">
                <a:solidFill>
                  <a:srgbClr val="FFFFFF"/>
                </a:solidFill>
                <a:latin typeface="Arial"/>
                <a:cs typeface="Arial"/>
              </a:rPr>
              <a:t>(Breathing)</a:t>
            </a:r>
            <a:endParaRPr sz="2400">
              <a:latin typeface="Arial"/>
              <a:cs typeface="Arial"/>
            </a:endParaRPr>
          </a:p>
        </p:txBody>
      </p:sp>
      <p:sp>
        <p:nvSpPr>
          <p:cNvPr id="11" name="object 11"/>
          <p:cNvSpPr/>
          <p:nvPr/>
        </p:nvSpPr>
        <p:spPr>
          <a:xfrm>
            <a:off x="795527" y="4653534"/>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F16438"/>
          </a:solidFill>
        </p:spPr>
        <p:txBody>
          <a:bodyPr wrap="square" lIns="0" tIns="0" rIns="0" bIns="0" rtlCol="0"/>
          <a:lstStyle/>
          <a:p>
            <a:endParaRPr/>
          </a:p>
        </p:txBody>
      </p:sp>
      <p:sp>
        <p:nvSpPr>
          <p:cNvPr id="12" name="object 12"/>
          <p:cNvSpPr txBox="1"/>
          <p:nvPr/>
        </p:nvSpPr>
        <p:spPr>
          <a:xfrm>
            <a:off x="1712549" y="4828118"/>
            <a:ext cx="212407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CIRCULATION</a:t>
            </a:r>
            <a:endParaRPr sz="2400">
              <a:latin typeface="Arial"/>
              <a:cs typeface="Arial"/>
            </a:endParaRPr>
          </a:p>
        </p:txBody>
      </p:sp>
      <p:sp>
        <p:nvSpPr>
          <p:cNvPr id="13" name="object 13"/>
          <p:cNvSpPr/>
          <p:nvPr/>
        </p:nvSpPr>
        <p:spPr>
          <a:xfrm>
            <a:off x="810005" y="5512308"/>
            <a:ext cx="756285" cy="756285"/>
          </a:xfrm>
          <a:custGeom>
            <a:avLst/>
            <a:gdLst/>
            <a:ahLst/>
            <a:cxnLst/>
            <a:rect l="l" t="t" r="r" b="b"/>
            <a:pathLst>
              <a:path w="756285"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2"/>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2"/>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64666"/>
          </a:solidFill>
        </p:spPr>
        <p:txBody>
          <a:bodyPr wrap="square" lIns="0" tIns="0" rIns="0" bIns="0" rtlCol="0"/>
          <a:lstStyle/>
          <a:p>
            <a:endParaRPr/>
          </a:p>
        </p:txBody>
      </p:sp>
      <p:sp>
        <p:nvSpPr>
          <p:cNvPr id="14" name="object 14"/>
          <p:cNvSpPr txBox="1"/>
          <p:nvPr/>
        </p:nvSpPr>
        <p:spPr>
          <a:xfrm>
            <a:off x="1755552" y="5499628"/>
            <a:ext cx="2446020" cy="756920"/>
          </a:xfrm>
          <a:prstGeom prst="rect">
            <a:avLst/>
          </a:prstGeom>
        </p:spPr>
        <p:txBody>
          <a:bodyPr vert="horz" wrap="square" lIns="0" tIns="12700" rIns="0" bIns="0" rtlCol="0">
            <a:spAutoFit/>
          </a:bodyPr>
          <a:lstStyle/>
          <a:p>
            <a:pPr marL="12700" marR="5080">
              <a:lnSpc>
                <a:spcPct val="100000"/>
              </a:lnSpc>
              <a:spcBef>
                <a:spcPts val="100"/>
              </a:spcBef>
            </a:pPr>
            <a:r>
              <a:rPr sz="2400" b="1" spc="-5" dirty="0">
                <a:solidFill>
                  <a:srgbClr val="FFFFFF"/>
                </a:solidFill>
                <a:latin typeface="Arial"/>
                <a:cs typeface="Arial"/>
              </a:rPr>
              <a:t>HYPOTHERMIA</a:t>
            </a:r>
            <a:r>
              <a:rPr sz="2400" b="1" spc="-95" dirty="0">
                <a:solidFill>
                  <a:srgbClr val="FFFFFF"/>
                </a:solidFill>
                <a:latin typeface="Arial"/>
                <a:cs typeface="Arial"/>
              </a:rPr>
              <a:t> </a:t>
            </a:r>
            <a:r>
              <a:rPr sz="2400" b="1" dirty="0">
                <a:solidFill>
                  <a:srgbClr val="FFFFFF"/>
                </a:solidFill>
                <a:latin typeface="Arial"/>
                <a:cs typeface="Arial"/>
              </a:rPr>
              <a:t>/ </a:t>
            </a:r>
            <a:r>
              <a:rPr sz="2400" b="1" spc="-650" dirty="0">
                <a:solidFill>
                  <a:srgbClr val="FFFFFF"/>
                </a:solidFill>
                <a:latin typeface="Arial"/>
                <a:cs typeface="Arial"/>
              </a:rPr>
              <a:t> </a:t>
            </a:r>
            <a:r>
              <a:rPr sz="2400" b="1" spc="-5" dirty="0">
                <a:solidFill>
                  <a:srgbClr val="FFFFFF"/>
                </a:solidFill>
                <a:latin typeface="Arial"/>
                <a:cs typeface="Arial"/>
              </a:rPr>
              <a:t>HEAD</a:t>
            </a:r>
            <a:r>
              <a:rPr sz="2400" b="1" spc="-50" dirty="0">
                <a:solidFill>
                  <a:srgbClr val="FFFFFF"/>
                </a:solidFill>
                <a:latin typeface="Arial"/>
                <a:cs typeface="Arial"/>
              </a:rPr>
              <a:t> </a:t>
            </a:r>
            <a:r>
              <a:rPr sz="2400" b="1" spc="-5" dirty="0">
                <a:solidFill>
                  <a:srgbClr val="FFFFFF"/>
                </a:solidFill>
                <a:latin typeface="Arial"/>
                <a:cs typeface="Arial"/>
              </a:rPr>
              <a:t>INJURIES</a:t>
            </a:r>
            <a:endParaRPr sz="2400">
              <a:latin typeface="Arial"/>
              <a:cs typeface="Arial"/>
            </a:endParaRPr>
          </a:p>
        </p:txBody>
      </p:sp>
      <p:sp>
        <p:nvSpPr>
          <p:cNvPr id="15" name="object 15"/>
          <p:cNvSpPr/>
          <p:nvPr/>
        </p:nvSpPr>
        <p:spPr>
          <a:xfrm>
            <a:off x="795527" y="2076450"/>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D53439"/>
          </a:solidFill>
        </p:spPr>
        <p:txBody>
          <a:bodyPr wrap="square" lIns="0" tIns="0" rIns="0" bIns="0" rtlCol="0"/>
          <a:lstStyle/>
          <a:p>
            <a:endParaRPr/>
          </a:p>
        </p:txBody>
      </p:sp>
      <p:sp>
        <p:nvSpPr>
          <p:cNvPr id="16" name="object 16"/>
          <p:cNvSpPr txBox="1"/>
          <p:nvPr/>
        </p:nvSpPr>
        <p:spPr>
          <a:xfrm>
            <a:off x="921130" y="1927860"/>
            <a:ext cx="505459" cy="4320540"/>
          </a:xfrm>
          <a:prstGeom prst="rect">
            <a:avLst/>
          </a:prstGeom>
        </p:spPr>
        <p:txBody>
          <a:bodyPr vert="horz" wrap="square" lIns="0" tIns="12700" rIns="0" bIns="0" rtlCol="0">
            <a:spAutoFit/>
          </a:bodyPr>
          <a:lstStyle/>
          <a:p>
            <a:pPr marL="54610" marR="5080" indent="-42545" algn="just">
              <a:lnSpc>
                <a:spcPct val="140900"/>
              </a:lnSpc>
              <a:spcBef>
                <a:spcPts val="100"/>
              </a:spcBef>
            </a:pPr>
            <a:r>
              <a:rPr sz="4000" dirty="0">
                <a:solidFill>
                  <a:srgbClr val="FFFFFF"/>
                </a:solidFill>
                <a:latin typeface="Arial Black"/>
                <a:cs typeface="Arial Black"/>
              </a:rPr>
              <a:t>M  A </a:t>
            </a:r>
            <a:r>
              <a:rPr sz="4000" spc="-1325" dirty="0">
                <a:solidFill>
                  <a:srgbClr val="FFFFFF"/>
                </a:solidFill>
                <a:latin typeface="Arial Black"/>
                <a:cs typeface="Arial Black"/>
              </a:rPr>
              <a:t> </a:t>
            </a:r>
            <a:r>
              <a:rPr sz="4000" dirty="0">
                <a:solidFill>
                  <a:srgbClr val="FFFFFF"/>
                </a:solidFill>
                <a:latin typeface="Arial Black"/>
                <a:cs typeface="Arial Black"/>
              </a:rPr>
              <a:t>R </a:t>
            </a:r>
            <a:r>
              <a:rPr sz="4000" spc="-1325" dirty="0">
                <a:solidFill>
                  <a:srgbClr val="FFFFFF"/>
                </a:solidFill>
                <a:latin typeface="Arial Black"/>
                <a:cs typeface="Arial Black"/>
              </a:rPr>
              <a:t> </a:t>
            </a:r>
            <a:r>
              <a:rPr sz="4000" dirty="0">
                <a:solidFill>
                  <a:srgbClr val="FFFFFF"/>
                </a:solidFill>
                <a:latin typeface="Arial Black"/>
                <a:cs typeface="Arial Black"/>
              </a:rPr>
              <a:t>C </a:t>
            </a:r>
            <a:r>
              <a:rPr sz="4000" spc="-1325" dirty="0">
                <a:solidFill>
                  <a:srgbClr val="FFFFFF"/>
                </a:solidFill>
                <a:latin typeface="Arial Black"/>
                <a:cs typeface="Arial Black"/>
              </a:rPr>
              <a:t> </a:t>
            </a:r>
            <a:r>
              <a:rPr sz="4000" dirty="0">
                <a:solidFill>
                  <a:srgbClr val="FFFFFF"/>
                </a:solidFill>
                <a:latin typeface="Arial Black"/>
                <a:cs typeface="Arial Black"/>
              </a:rPr>
              <a:t>H</a:t>
            </a:r>
            <a:endParaRPr sz="4000" dirty="0">
              <a:latin typeface="Arial Black"/>
              <a:cs typeface="Arial Black"/>
            </a:endParaRPr>
          </a:p>
        </p:txBody>
      </p:sp>
      <p:sp>
        <p:nvSpPr>
          <p:cNvPr id="17" name="object 17"/>
          <p:cNvSpPr/>
          <p:nvPr/>
        </p:nvSpPr>
        <p:spPr>
          <a:xfrm>
            <a:off x="6714744" y="2109977"/>
            <a:ext cx="756285" cy="3394710"/>
          </a:xfrm>
          <a:custGeom>
            <a:avLst/>
            <a:gdLst/>
            <a:ahLst/>
            <a:cxnLst/>
            <a:rect l="l" t="t" r="r" b="b"/>
            <a:pathLst>
              <a:path w="756284" h="3394710">
                <a:moveTo>
                  <a:pt x="755904" y="3016377"/>
                </a:moveTo>
                <a:lnTo>
                  <a:pt x="752957" y="2968929"/>
                </a:lnTo>
                <a:lnTo>
                  <a:pt x="744359" y="2923222"/>
                </a:lnTo>
                <a:lnTo>
                  <a:pt x="730453" y="2879636"/>
                </a:lnTo>
                <a:lnTo>
                  <a:pt x="711619" y="2838526"/>
                </a:lnTo>
                <a:lnTo>
                  <a:pt x="688187" y="2800235"/>
                </a:lnTo>
                <a:lnTo>
                  <a:pt x="660514" y="2765120"/>
                </a:lnTo>
                <a:lnTo>
                  <a:pt x="628954" y="2733535"/>
                </a:lnTo>
                <a:lnTo>
                  <a:pt x="593877" y="2705836"/>
                </a:lnTo>
                <a:lnTo>
                  <a:pt x="555625" y="2682379"/>
                </a:lnTo>
                <a:lnTo>
                  <a:pt x="514553" y="2663520"/>
                </a:lnTo>
                <a:lnTo>
                  <a:pt x="471004" y="2649601"/>
                </a:lnTo>
                <a:lnTo>
                  <a:pt x="425361" y="2641003"/>
                </a:lnTo>
                <a:lnTo>
                  <a:pt x="377952" y="2638044"/>
                </a:lnTo>
                <a:lnTo>
                  <a:pt x="330530" y="2641003"/>
                </a:lnTo>
                <a:lnTo>
                  <a:pt x="284886" y="2649601"/>
                </a:lnTo>
                <a:lnTo>
                  <a:pt x="241338" y="2663520"/>
                </a:lnTo>
                <a:lnTo>
                  <a:pt x="200266" y="2682379"/>
                </a:lnTo>
                <a:lnTo>
                  <a:pt x="162013" y="2705836"/>
                </a:lnTo>
                <a:lnTo>
                  <a:pt x="126936" y="2733535"/>
                </a:lnTo>
                <a:lnTo>
                  <a:pt x="95377" y="2765120"/>
                </a:lnTo>
                <a:lnTo>
                  <a:pt x="67703" y="2800235"/>
                </a:lnTo>
                <a:lnTo>
                  <a:pt x="44272" y="2838526"/>
                </a:lnTo>
                <a:lnTo>
                  <a:pt x="25438" y="2879636"/>
                </a:lnTo>
                <a:lnTo>
                  <a:pt x="11531" y="2923222"/>
                </a:lnTo>
                <a:lnTo>
                  <a:pt x="2933" y="2968929"/>
                </a:lnTo>
                <a:lnTo>
                  <a:pt x="0" y="3016377"/>
                </a:lnTo>
                <a:lnTo>
                  <a:pt x="2933" y="3063837"/>
                </a:lnTo>
                <a:lnTo>
                  <a:pt x="11531" y="3109544"/>
                </a:lnTo>
                <a:lnTo>
                  <a:pt x="25438" y="3153130"/>
                </a:lnTo>
                <a:lnTo>
                  <a:pt x="44272" y="3194240"/>
                </a:lnTo>
                <a:lnTo>
                  <a:pt x="67703" y="3232531"/>
                </a:lnTo>
                <a:lnTo>
                  <a:pt x="95377" y="3267646"/>
                </a:lnTo>
                <a:lnTo>
                  <a:pt x="126936" y="3299231"/>
                </a:lnTo>
                <a:lnTo>
                  <a:pt x="162013" y="3326930"/>
                </a:lnTo>
                <a:lnTo>
                  <a:pt x="200266" y="3350387"/>
                </a:lnTo>
                <a:lnTo>
                  <a:pt x="241338" y="3369246"/>
                </a:lnTo>
                <a:lnTo>
                  <a:pt x="284886" y="3383165"/>
                </a:lnTo>
                <a:lnTo>
                  <a:pt x="330530" y="3391763"/>
                </a:lnTo>
                <a:lnTo>
                  <a:pt x="377952" y="3394710"/>
                </a:lnTo>
                <a:lnTo>
                  <a:pt x="425361" y="3391763"/>
                </a:lnTo>
                <a:lnTo>
                  <a:pt x="471004" y="3383165"/>
                </a:lnTo>
                <a:lnTo>
                  <a:pt x="514553" y="3369246"/>
                </a:lnTo>
                <a:lnTo>
                  <a:pt x="555625" y="3350387"/>
                </a:lnTo>
                <a:lnTo>
                  <a:pt x="593877" y="3326930"/>
                </a:lnTo>
                <a:lnTo>
                  <a:pt x="628954" y="3299231"/>
                </a:lnTo>
                <a:lnTo>
                  <a:pt x="660514" y="3267646"/>
                </a:lnTo>
                <a:lnTo>
                  <a:pt x="688187" y="3232531"/>
                </a:lnTo>
                <a:lnTo>
                  <a:pt x="711619" y="3194240"/>
                </a:lnTo>
                <a:lnTo>
                  <a:pt x="730453" y="3153130"/>
                </a:lnTo>
                <a:lnTo>
                  <a:pt x="744359" y="3109544"/>
                </a:lnTo>
                <a:lnTo>
                  <a:pt x="752957" y="3063837"/>
                </a:lnTo>
                <a:lnTo>
                  <a:pt x="755904" y="3016377"/>
                </a:lnTo>
                <a:close/>
              </a:path>
              <a:path w="756284" h="3394710">
                <a:moveTo>
                  <a:pt x="755904" y="2130552"/>
                </a:moveTo>
                <a:lnTo>
                  <a:pt x="752957" y="2083142"/>
                </a:lnTo>
                <a:lnTo>
                  <a:pt x="744359" y="2037499"/>
                </a:lnTo>
                <a:lnTo>
                  <a:pt x="730453" y="1993950"/>
                </a:lnTo>
                <a:lnTo>
                  <a:pt x="711619" y="1952879"/>
                </a:lnTo>
                <a:lnTo>
                  <a:pt x="688187" y="1914626"/>
                </a:lnTo>
                <a:lnTo>
                  <a:pt x="660514" y="1879549"/>
                </a:lnTo>
                <a:lnTo>
                  <a:pt x="628954" y="1847989"/>
                </a:lnTo>
                <a:lnTo>
                  <a:pt x="593877" y="1820316"/>
                </a:lnTo>
                <a:lnTo>
                  <a:pt x="555625" y="1796884"/>
                </a:lnTo>
                <a:lnTo>
                  <a:pt x="514553" y="1778050"/>
                </a:lnTo>
                <a:lnTo>
                  <a:pt x="471004" y="1764144"/>
                </a:lnTo>
                <a:lnTo>
                  <a:pt x="425361" y="1755546"/>
                </a:lnTo>
                <a:lnTo>
                  <a:pt x="377952" y="1752600"/>
                </a:lnTo>
                <a:lnTo>
                  <a:pt x="330530" y="1755546"/>
                </a:lnTo>
                <a:lnTo>
                  <a:pt x="284886" y="1764144"/>
                </a:lnTo>
                <a:lnTo>
                  <a:pt x="241338" y="1778050"/>
                </a:lnTo>
                <a:lnTo>
                  <a:pt x="200266" y="1796884"/>
                </a:lnTo>
                <a:lnTo>
                  <a:pt x="162013" y="1820316"/>
                </a:lnTo>
                <a:lnTo>
                  <a:pt x="126936" y="1847989"/>
                </a:lnTo>
                <a:lnTo>
                  <a:pt x="95377" y="1879549"/>
                </a:lnTo>
                <a:lnTo>
                  <a:pt x="67703" y="1914626"/>
                </a:lnTo>
                <a:lnTo>
                  <a:pt x="44272" y="1952879"/>
                </a:lnTo>
                <a:lnTo>
                  <a:pt x="25438" y="1993950"/>
                </a:lnTo>
                <a:lnTo>
                  <a:pt x="11531" y="2037499"/>
                </a:lnTo>
                <a:lnTo>
                  <a:pt x="2933" y="2083142"/>
                </a:lnTo>
                <a:lnTo>
                  <a:pt x="0" y="2130552"/>
                </a:lnTo>
                <a:lnTo>
                  <a:pt x="2933" y="2177973"/>
                </a:lnTo>
                <a:lnTo>
                  <a:pt x="11531" y="2223617"/>
                </a:lnTo>
                <a:lnTo>
                  <a:pt x="25438" y="2267166"/>
                </a:lnTo>
                <a:lnTo>
                  <a:pt x="44272" y="2308237"/>
                </a:lnTo>
                <a:lnTo>
                  <a:pt x="67703" y="2346490"/>
                </a:lnTo>
                <a:lnTo>
                  <a:pt x="95377" y="2381567"/>
                </a:lnTo>
                <a:lnTo>
                  <a:pt x="126936" y="2413127"/>
                </a:lnTo>
                <a:lnTo>
                  <a:pt x="162013" y="2440800"/>
                </a:lnTo>
                <a:lnTo>
                  <a:pt x="200266" y="2464231"/>
                </a:lnTo>
                <a:lnTo>
                  <a:pt x="241338" y="2483066"/>
                </a:lnTo>
                <a:lnTo>
                  <a:pt x="284886" y="2496972"/>
                </a:lnTo>
                <a:lnTo>
                  <a:pt x="330530" y="2505570"/>
                </a:lnTo>
                <a:lnTo>
                  <a:pt x="377952" y="2508504"/>
                </a:lnTo>
                <a:lnTo>
                  <a:pt x="425361" y="2505570"/>
                </a:lnTo>
                <a:lnTo>
                  <a:pt x="471004" y="2496972"/>
                </a:lnTo>
                <a:lnTo>
                  <a:pt x="514553" y="2483066"/>
                </a:lnTo>
                <a:lnTo>
                  <a:pt x="555625" y="2464231"/>
                </a:lnTo>
                <a:lnTo>
                  <a:pt x="593877" y="2440800"/>
                </a:lnTo>
                <a:lnTo>
                  <a:pt x="628954" y="2413127"/>
                </a:lnTo>
                <a:lnTo>
                  <a:pt x="660514" y="2381567"/>
                </a:lnTo>
                <a:lnTo>
                  <a:pt x="688187" y="2346490"/>
                </a:lnTo>
                <a:lnTo>
                  <a:pt x="711619" y="2308237"/>
                </a:lnTo>
                <a:lnTo>
                  <a:pt x="730453" y="2267166"/>
                </a:lnTo>
                <a:lnTo>
                  <a:pt x="744359" y="2223617"/>
                </a:lnTo>
                <a:lnTo>
                  <a:pt x="752957" y="2177973"/>
                </a:lnTo>
                <a:lnTo>
                  <a:pt x="755904" y="2130552"/>
                </a:lnTo>
                <a:close/>
              </a:path>
              <a:path w="756284" h="3394710">
                <a:moveTo>
                  <a:pt x="755904" y="1245108"/>
                </a:moveTo>
                <a:lnTo>
                  <a:pt x="752957" y="1197698"/>
                </a:lnTo>
                <a:lnTo>
                  <a:pt x="744359" y="1152055"/>
                </a:lnTo>
                <a:lnTo>
                  <a:pt x="730453" y="1108506"/>
                </a:lnTo>
                <a:lnTo>
                  <a:pt x="711619" y="1067435"/>
                </a:lnTo>
                <a:lnTo>
                  <a:pt x="688187" y="1029182"/>
                </a:lnTo>
                <a:lnTo>
                  <a:pt x="660514" y="994105"/>
                </a:lnTo>
                <a:lnTo>
                  <a:pt x="628954" y="962545"/>
                </a:lnTo>
                <a:lnTo>
                  <a:pt x="593877" y="934872"/>
                </a:lnTo>
                <a:lnTo>
                  <a:pt x="555625" y="911440"/>
                </a:lnTo>
                <a:lnTo>
                  <a:pt x="514553" y="892606"/>
                </a:lnTo>
                <a:lnTo>
                  <a:pt x="471004" y="878700"/>
                </a:lnTo>
                <a:lnTo>
                  <a:pt x="425361" y="870102"/>
                </a:lnTo>
                <a:lnTo>
                  <a:pt x="377952" y="867156"/>
                </a:lnTo>
                <a:lnTo>
                  <a:pt x="330530" y="870102"/>
                </a:lnTo>
                <a:lnTo>
                  <a:pt x="284886" y="878700"/>
                </a:lnTo>
                <a:lnTo>
                  <a:pt x="241338" y="892606"/>
                </a:lnTo>
                <a:lnTo>
                  <a:pt x="200266" y="911440"/>
                </a:lnTo>
                <a:lnTo>
                  <a:pt x="162013" y="934872"/>
                </a:lnTo>
                <a:lnTo>
                  <a:pt x="126936" y="962545"/>
                </a:lnTo>
                <a:lnTo>
                  <a:pt x="95377" y="994105"/>
                </a:lnTo>
                <a:lnTo>
                  <a:pt x="67703" y="1029182"/>
                </a:lnTo>
                <a:lnTo>
                  <a:pt x="44272" y="1067435"/>
                </a:lnTo>
                <a:lnTo>
                  <a:pt x="25438" y="1108506"/>
                </a:lnTo>
                <a:lnTo>
                  <a:pt x="11531" y="1152055"/>
                </a:lnTo>
                <a:lnTo>
                  <a:pt x="2933" y="1197698"/>
                </a:lnTo>
                <a:lnTo>
                  <a:pt x="0" y="1245108"/>
                </a:lnTo>
                <a:lnTo>
                  <a:pt x="2933" y="1292529"/>
                </a:lnTo>
                <a:lnTo>
                  <a:pt x="11531" y="1338173"/>
                </a:lnTo>
                <a:lnTo>
                  <a:pt x="25438" y="1381721"/>
                </a:lnTo>
                <a:lnTo>
                  <a:pt x="44272" y="1422793"/>
                </a:lnTo>
                <a:lnTo>
                  <a:pt x="67703" y="1461046"/>
                </a:lnTo>
                <a:lnTo>
                  <a:pt x="95377" y="1496123"/>
                </a:lnTo>
                <a:lnTo>
                  <a:pt x="126936" y="1527683"/>
                </a:lnTo>
                <a:lnTo>
                  <a:pt x="162013" y="1555356"/>
                </a:lnTo>
                <a:lnTo>
                  <a:pt x="200266" y="1578787"/>
                </a:lnTo>
                <a:lnTo>
                  <a:pt x="241338" y="1597621"/>
                </a:lnTo>
                <a:lnTo>
                  <a:pt x="284886" y="1611528"/>
                </a:lnTo>
                <a:lnTo>
                  <a:pt x="330530" y="1620126"/>
                </a:lnTo>
                <a:lnTo>
                  <a:pt x="377952" y="1623060"/>
                </a:lnTo>
                <a:lnTo>
                  <a:pt x="425361" y="1620126"/>
                </a:lnTo>
                <a:lnTo>
                  <a:pt x="471004" y="1611528"/>
                </a:lnTo>
                <a:lnTo>
                  <a:pt x="514553" y="1597621"/>
                </a:lnTo>
                <a:lnTo>
                  <a:pt x="555625" y="1578787"/>
                </a:lnTo>
                <a:lnTo>
                  <a:pt x="593877" y="1555356"/>
                </a:lnTo>
                <a:lnTo>
                  <a:pt x="628954" y="1527683"/>
                </a:lnTo>
                <a:lnTo>
                  <a:pt x="660514" y="1496123"/>
                </a:lnTo>
                <a:lnTo>
                  <a:pt x="688187" y="1461046"/>
                </a:lnTo>
                <a:lnTo>
                  <a:pt x="711619" y="1422793"/>
                </a:lnTo>
                <a:lnTo>
                  <a:pt x="730453" y="1381721"/>
                </a:lnTo>
                <a:lnTo>
                  <a:pt x="744359" y="1338173"/>
                </a:lnTo>
                <a:lnTo>
                  <a:pt x="752957" y="1292529"/>
                </a:lnTo>
                <a:lnTo>
                  <a:pt x="755904" y="1245108"/>
                </a:lnTo>
                <a:close/>
              </a:path>
              <a:path w="756284" h="3394710">
                <a:moveTo>
                  <a:pt x="755904" y="377952"/>
                </a:moveTo>
                <a:lnTo>
                  <a:pt x="752957" y="330542"/>
                </a:lnTo>
                <a:lnTo>
                  <a:pt x="744359" y="284899"/>
                </a:lnTo>
                <a:lnTo>
                  <a:pt x="730453" y="241350"/>
                </a:lnTo>
                <a:lnTo>
                  <a:pt x="711619" y="200279"/>
                </a:lnTo>
                <a:lnTo>
                  <a:pt x="688187" y="162026"/>
                </a:lnTo>
                <a:lnTo>
                  <a:pt x="660514" y="126949"/>
                </a:lnTo>
                <a:lnTo>
                  <a:pt x="628954" y="95389"/>
                </a:lnTo>
                <a:lnTo>
                  <a:pt x="593877" y="67716"/>
                </a:lnTo>
                <a:lnTo>
                  <a:pt x="555625" y="44284"/>
                </a:lnTo>
                <a:lnTo>
                  <a:pt x="514553" y="25450"/>
                </a:lnTo>
                <a:lnTo>
                  <a:pt x="471004" y="11544"/>
                </a:lnTo>
                <a:lnTo>
                  <a:pt x="425361" y="2946"/>
                </a:lnTo>
                <a:lnTo>
                  <a:pt x="377952" y="0"/>
                </a:lnTo>
                <a:lnTo>
                  <a:pt x="330530" y="2946"/>
                </a:lnTo>
                <a:lnTo>
                  <a:pt x="284886" y="11544"/>
                </a:lnTo>
                <a:lnTo>
                  <a:pt x="241338" y="25450"/>
                </a:lnTo>
                <a:lnTo>
                  <a:pt x="200266" y="44284"/>
                </a:lnTo>
                <a:lnTo>
                  <a:pt x="162013" y="67716"/>
                </a:lnTo>
                <a:lnTo>
                  <a:pt x="126936" y="95389"/>
                </a:lnTo>
                <a:lnTo>
                  <a:pt x="95377" y="126949"/>
                </a:lnTo>
                <a:lnTo>
                  <a:pt x="67703" y="162026"/>
                </a:lnTo>
                <a:lnTo>
                  <a:pt x="44272" y="200279"/>
                </a:lnTo>
                <a:lnTo>
                  <a:pt x="25438" y="241350"/>
                </a:lnTo>
                <a:lnTo>
                  <a:pt x="11531" y="284899"/>
                </a:lnTo>
                <a:lnTo>
                  <a:pt x="2933" y="330542"/>
                </a:lnTo>
                <a:lnTo>
                  <a:pt x="0" y="377952"/>
                </a:lnTo>
                <a:lnTo>
                  <a:pt x="2933" y="425373"/>
                </a:lnTo>
                <a:lnTo>
                  <a:pt x="11531" y="471017"/>
                </a:lnTo>
                <a:lnTo>
                  <a:pt x="25438" y="514565"/>
                </a:lnTo>
                <a:lnTo>
                  <a:pt x="44272" y="555637"/>
                </a:lnTo>
                <a:lnTo>
                  <a:pt x="67703" y="593890"/>
                </a:lnTo>
                <a:lnTo>
                  <a:pt x="95377" y="628967"/>
                </a:lnTo>
                <a:lnTo>
                  <a:pt x="126936" y="660527"/>
                </a:lnTo>
                <a:lnTo>
                  <a:pt x="162013" y="688200"/>
                </a:lnTo>
                <a:lnTo>
                  <a:pt x="200266" y="711631"/>
                </a:lnTo>
                <a:lnTo>
                  <a:pt x="241338" y="730465"/>
                </a:lnTo>
                <a:lnTo>
                  <a:pt x="284886" y="744372"/>
                </a:lnTo>
                <a:lnTo>
                  <a:pt x="330530" y="752970"/>
                </a:lnTo>
                <a:lnTo>
                  <a:pt x="377952" y="755904"/>
                </a:lnTo>
                <a:lnTo>
                  <a:pt x="425361" y="752970"/>
                </a:lnTo>
                <a:lnTo>
                  <a:pt x="471004" y="744372"/>
                </a:lnTo>
                <a:lnTo>
                  <a:pt x="514553" y="730465"/>
                </a:lnTo>
                <a:lnTo>
                  <a:pt x="555625" y="711631"/>
                </a:lnTo>
                <a:lnTo>
                  <a:pt x="593877" y="688200"/>
                </a:lnTo>
                <a:lnTo>
                  <a:pt x="628954" y="660527"/>
                </a:lnTo>
                <a:lnTo>
                  <a:pt x="660514" y="628967"/>
                </a:lnTo>
                <a:lnTo>
                  <a:pt x="688187" y="593890"/>
                </a:lnTo>
                <a:lnTo>
                  <a:pt x="711619" y="555637"/>
                </a:lnTo>
                <a:lnTo>
                  <a:pt x="730453" y="514565"/>
                </a:lnTo>
                <a:lnTo>
                  <a:pt x="744359" y="471017"/>
                </a:lnTo>
                <a:lnTo>
                  <a:pt x="752957" y="425373"/>
                </a:lnTo>
                <a:lnTo>
                  <a:pt x="755904" y="377952"/>
                </a:lnTo>
                <a:close/>
              </a:path>
            </a:pathLst>
          </a:custGeom>
          <a:solidFill>
            <a:srgbClr val="7E7E7E"/>
          </a:solidFill>
        </p:spPr>
        <p:txBody>
          <a:bodyPr wrap="square" lIns="0" tIns="0" rIns="0" bIns="0" rtlCol="0"/>
          <a:lstStyle/>
          <a:p>
            <a:endParaRPr/>
          </a:p>
        </p:txBody>
      </p:sp>
      <p:sp>
        <p:nvSpPr>
          <p:cNvPr id="18" name="object 18"/>
          <p:cNvSpPr txBox="1"/>
          <p:nvPr/>
        </p:nvSpPr>
        <p:spPr>
          <a:xfrm>
            <a:off x="6825167" y="1955165"/>
            <a:ext cx="534035" cy="3531235"/>
          </a:xfrm>
          <a:prstGeom prst="rect">
            <a:avLst/>
          </a:prstGeom>
        </p:spPr>
        <p:txBody>
          <a:bodyPr vert="horz" wrap="square" lIns="0" tIns="0" rIns="0" bIns="0" rtlCol="0">
            <a:spAutoFit/>
          </a:bodyPr>
          <a:lstStyle/>
          <a:p>
            <a:pPr marL="12700" marR="5080" indent="70485" algn="ctr">
              <a:lnSpc>
                <a:spcPct val="144300"/>
              </a:lnSpc>
            </a:pPr>
            <a:r>
              <a:rPr sz="4000" dirty="0">
                <a:solidFill>
                  <a:srgbClr val="FFFFFF"/>
                </a:solidFill>
                <a:latin typeface="Arial Black"/>
                <a:cs typeface="Arial Black"/>
              </a:rPr>
              <a:t>P </a:t>
            </a:r>
            <a:r>
              <a:rPr sz="4000" spc="-1325" dirty="0">
                <a:solidFill>
                  <a:srgbClr val="FFFFFF"/>
                </a:solidFill>
                <a:latin typeface="Arial Black"/>
                <a:cs typeface="Arial Black"/>
              </a:rPr>
              <a:t> </a:t>
            </a:r>
            <a:r>
              <a:rPr sz="4000" dirty="0">
                <a:solidFill>
                  <a:srgbClr val="FFFFFF"/>
                </a:solidFill>
                <a:latin typeface="Arial Black"/>
                <a:cs typeface="Arial Black"/>
              </a:rPr>
              <a:t>A </a:t>
            </a:r>
            <a:r>
              <a:rPr sz="4000" spc="-1325" dirty="0">
                <a:solidFill>
                  <a:srgbClr val="FFFFFF"/>
                </a:solidFill>
                <a:latin typeface="Arial Black"/>
                <a:cs typeface="Arial Black"/>
              </a:rPr>
              <a:t> </a:t>
            </a:r>
            <a:r>
              <a:rPr sz="4000" dirty="0">
                <a:solidFill>
                  <a:srgbClr val="FFFFFF"/>
                </a:solidFill>
                <a:latin typeface="Arial Black"/>
                <a:cs typeface="Arial Black"/>
              </a:rPr>
              <a:t>W  S</a:t>
            </a:r>
            <a:endParaRPr sz="4000" dirty="0">
              <a:latin typeface="Arial Black"/>
              <a:cs typeface="Arial Black"/>
            </a:endParaRPr>
          </a:p>
        </p:txBody>
      </p:sp>
      <p:sp>
        <p:nvSpPr>
          <p:cNvPr id="19" name="object 19"/>
          <p:cNvSpPr txBox="1"/>
          <p:nvPr/>
        </p:nvSpPr>
        <p:spPr>
          <a:xfrm>
            <a:off x="878561" y="1523867"/>
            <a:ext cx="298704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LIFE-THREATENING</a:t>
            </a:r>
            <a:endParaRPr sz="2400" dirty="0">
              <a:latin typeface="Arial"/>
              <a:cs typeface="Arial"/>
            </a:endParaRPr>
          </a:p>
        </p:txBody>
      </p:sp>
      <p:sp>
        <p:nvSpPr>
          <p:cNvPr id="20" name="object 20"/>
          <p:cNvSpPr/>
          <p:nvPr/>
        </p:nvSpPr>
        <p:spPr>
          <a:xfrm>
            <a:off x="6023609" y="1652777"/>
            <a:ext cx="0" cy="4770755"/>
          </a:xfrm>
          <a:custGeom>
            <a:avLst/>
            <a:gdLst/>
            <a:ahLst/>
            <a:cxnLst/>
            <a:rect l="l" t="t" r="r" b="b"/>
            <a:pathLst>
              <a:path h="4770755">
                <a:moveTo>
                  <a:pt x="0" y="0"/>
                </a:moveTo>
                <a:lnTo>
                  <a:pt x="0" y="4770285"/>
                </a:lnTo>
              </a:path>
            </a:pathLst>
          </a:custGeom>
          <a:ln w="38100">
            <a:solidFill>
              <a:srgbClr val="888888"/>
            </a:solidFill>
            <a:prstDash val="dot"/>
          </a:ln>
        </p:spPr>
        <p:txBody>
          <a:bodyPr wrap="square" lIns="0" tIns="0" rIns="0" bIns="0" rtlCol="0"/>
          <a:lstStyle/>
          <a:p>
            <a:endParaRPr/>
          </a:p>
        </p:txBody>
      </p:sp>
      <p:sp>
        <p:nvSpPr>
          <p:cNvPr id="21" name="object 21"/>
          <p:cNvSpPr/>
          <p:nvPr/>
        </p:nvSpPr>
        <p:spPr>
          <a:xfrm>
            <a:off x="3425952" y="2663191"/>
            <a:ext cx="1270000" cy="346710"/>
          </a:xfrm>
          <a:custGeom>
            <a:avLst/>
            <a:gdLst/>
            <a:ahLst/>
            <a:cxnLst/>
            <a:rect l="l" t="t" r="r" b="b"/>
            <a:pathLst>
              <a:path w="1270000" h="346710">
                <a:moveTo>
                  <a:pt x="1096137" y="0"/>
                </a:moveTo>
                <a:lnTo>
                  <a:pt x="173355" y="0"/>
                </a:lnTo>
                <a:lnTo>
                  <a:pt x="127268" y="6192"/>
                </a:lnTo>
                <a:lnTo>
                  <a:pt x="85857" y="23667"/>
                </a:lnTo>
                <a:lnTo>
                  <a:pt x="50773" y="50773"/>
                </a:lnTo>
                <a:lnTo>
                  <a:pt x="23667" y="85857"/>
                </a:lnTo>
                <a:lnTo>
                  <a:pt x="6192" y="127268"/>
                </a:lnTo>
                <a:lnTo>
                  <a:pt x="0" y="173354"/>
                </a:lnTo>
                <a:lnTo>
                  <a:pt x="6192" y="219441"/>
                </a:lnTo>
                <a:lnTo>
                  <a:pt x="23667" y="260852"/>
                </a:lnTo>
                <a:lnTo>
                  <a:pt x="50773" y="295936"/>
                </a:lnTo>
                <a:lnTo>
                  <a:pt x="85857" y="323042"/>
                </a:lnTo>
                <a:lnTo>
                  <a:pt x="127268" y="340517"/>
                </a:lnTo>
                <a:lnTo>
                  <a:pt x="173355" y="346709"/>
                </a:lnTo>
                <a:lnTo>
                  <a:pt x="1096137" y="346709"/>
                </a:lnTo>
                <a:lnTo>
                  <a:pt x="1142223" y="340517"/>
                </a:lnTo>
                <a:lnTo>
                  <a:pt x="1183634" y="323042"/>
                </a:lnTo>
                <a:lnTo>
                  <a:pt x="1218718" y="295936"/>
                </a:lnTo>
                <a:lnTo>
                  <a:pt x="1245824" y="260852"/>
                </a:lnTo>
                <a:lnTo>
                  <a:pt x="1263299" y="219441"/>
                </a:lnTo>
                <a:lnTo>
                  <a:pt x="1269492" y="173354"/>
                </a:lnTo>
                <a:lnTo>
                  <a:pt x="1263299" y="127268"/>
                </a:lnTo>
                <a:lnTo>
                  <a:pt x="1245824" y="85857"/>
                </a:lnTo>
                <a:lnTo>
                  <a:pt x="1218718" y="50773"/>
                </a:lnTo>
                <a:lnTo>
                  <a:pt x="1183634" y="23667"/>
                </a:lnTo>
                <a:lnTo>
                  <a:pt x="1142223" y="6192"/>
                </a:lnTo>
                <a:lnTo>
                  <a:pt x="1096137" y="0"/>
                </a:lnTo>
                <a:close/>
              </a:path>
            </a:pathLst>
          </a:custGeom>
          <a:solidFill>
            <a:srgbClr val="D53439"/>
          </a:solidFill>
        </p:spPr>
        <p:txBody>
          <a:bodyPr wrap="square" lIns="0" tIns="0" rIns="0" bIns="0" rtlCol="0"/>
          <a:lstStyle/>
          <a:p>
            <a:endParaRPr/>
          </a:p>
        </p:txBody>
      </p:sp>
      <p:sp>
        <p:nvSpPr>
          <p:cNvPr id="22" name="object 22"/>
          <p:cNvSpPr txBox="1"/>
          <p:nvPr/>
        </p:nvSpPr>
        <p:spPr>
          <a:xfrm>
            <a:off x="1704191" y="2073697"/>
            <a:ext cx="3054350" cy="890269"/>
          </a:xfrm>
          <a:prstGeom prst="rect">
            <a:avLst/>
          </a:prstGeom>
        </p:spPr>
        <p:txBody>
          <a:bodyPr vert="horz" wrap="square" lIns="0" tIns="165100" rIns="0" bIns="0" rtlCol="0">
            <a:spAutoFit/>
          </a:bodyPr>
          <a:lstStyle/>
          <a:p>
            <a:pPr marL="12700">
              <a:lnSpc>
                <a:spcPct val="100000"/>
              </a:lnSpc>
              <a:spcBef>
                <a:spcPts val="1300"/>
              </a:spcBef>
            </a:pPr>
            <a:r>
              <a:rPr sz="2400" b="1" spc="-5" dirty="0">
                <a:solidFill>
                  <a:srgbClr val="FFFFFF"/>
                </a:solidFill>
                <a:latin typeface="Arial"/>
                <a:cs typeface="Arial"/>
              </a:rPr>
              <a:t>MASSIVE</a:t>
            </a:r>
            <a:r>
              <a:rPr sz="2400" b="1" spc="-80" dirty="0">
                <a:solidFill>
                  <a:srgbClr val="FFFFFF"/>
                </a:solidFill>
                <a:latin typeface="Arial"/>
                <a:cs typeface="Arial"/>
              </a:rPr>
              <a:t> </a:t>
            </a:r>
            <a:r>
              <a:rPr sz="2400" b="1" spc="-5" dirty="0">
                <a:solidFill>
                  <a:srgbClr val="FFFFFF"/>
                </a:solidFill>
                <a:latin typeface="Arial"/>
                <a:cs typeface="Arial"/>
              </a:rPr>
              <a:t>BLEEDING</a:t>
            </a:r>
            <a:endParaRPr sz="2400">
              <a:latin typeface="Arial"/>
              <a:cs typeface="Arial"/>
            </a:endParaRPr>
          </a:p>
          <a:p>
            <a:pPr marL="1852295">
              <a:lnSpc>
                <a:spcPct val="100000"/>
              </a:lnSpc>
              <a:spcBef>
                <a:spcPts val="805"/>
              </a:spcBef>
            </a:pPr>
            <a:r>
              <a:rPr sz="1600" b="1" spc="-5" dirty="0">
                <a:solidFill>
                  <a:srgbClr val="F1F1F1"/>
                </a:solidFill>
                <a:latin typeface="Arial"/>
                <a:cs typeface="Arial"/>
              </a:rPr>
              <a:t>#1</a:t>
            </a:r>
            <a:r>
              <a:rPr sz="1600" b="1" spc="-30" dirty="0">
                <a:solidFill>
                  <a:srgbClr val="F1F1F1"/>
                </a:solidFill>
                <a:latin typeface="Arial"/>
                <a:cs typeface="Arial"/>
              </a:rPr>
              <a:t> </a:t>
            </a:r>
            <a:r>
              <a:rPr sz="1600" b="1" spc="-5" dirty="0">
                <a:solidFill>
                  <a:srgbClr val="F1F1F1"/>
                </a:solidFill>
                <a:latin typeface="Arial"/>
                <a:cs typeface="Arial"/>
              </a:rPr>
              <a:t>Priority</a:t>
            </a:r>
            <a:endParaRPr sz="1600">
              <a:latin typeface="Arial"/>
              <a:cs typeface="Arial"/>
            </a:endParaRPr>
          </a:p>
        </p:txBody>
      </p:sp>
      <p:sp>
        <p:nvSpPr>
          <p:cNvPr id="24" name="object 24"/>
          <p:cNvSpPr txBox="1">
            <a:spLocks noGrp="1"/>
          </p:cNvSpPr>
          <p:nvPr>
            <p:ph sz="half" idx="3"/>
          </p:nvPr>
        </p:nvSpPr>
        <p:spPr>
          <a:xfrm>
            <a:off x="7727788" y="1666334"/>
            <a:ext cx="4087495" cy="3728720"/>
          </a:xfrm>
          <a:prstGeom prst="rect">
            <a:avLst/>
          </a:prstGeom>
        </p:spPr>
        <p:txBody>
          <a:bodyPr vert="horz" wrap="square" lIns="0" tIns="12700" rIns="0" bIns="0" rtlCol="0">
            <a:spAutoFit/>
          </a:bodyPr>
          <a:lstStyle/>
          <a:p>
            <a:pPr marL="12700">
              <a:lnSpc>
                <a:spcPct val="100000"/>
              </a:lnSpc>
              <a:spcBef>
                <a:spcPts val="100"/>
              </a:spcBef>
            </a:pPr>
            <a:r>
              <a:rPr u="heavy" spc="-5" dirty="0">
                <a:uFill>
                  <a:solidFill>
                    <a:srgbClr val="FFFFFF"/>
                  </a:solidFill>
                </a:uFill>
              </a:rPr>
              <a:t>AFTER</a:t>
            </a:r>
            <a:r>
              <a:rPr spc="-60" dirty="0"/>
              <a:t> </a:t>
            </a:r>
            <a:r>
              <a:rPr spc="-5" dirty="0"/>
              <a:t>LIFE-THREATENING</a:t>
            </a:r>
          </a:p>
          <a:p>
            <a:pPr marL="1007110" marR="1125855">
              <a:lnSpc>
                <a:spcPts val="6530"/>
              </a:lnSpc>
              <a:spcBef>
                <a:spcPts val="345"/>
              </a:spcBef>
            </a:pPr>
            <a:r>
              <a:rPr spc="-5" dirty="0"/>
              <a:t>PAIN </a:t>
            </a:r>
            <a:r>
              <a:rPr dirty="0"/>
              <a:t> </a:t>
            </a:r>
            <a:r>
              <a:rPr spc="-5" dirty="0"/>
              <a:t>ANTIBIOTICS</a:t>
            </a:r>
          </a:p>
          <a:p>
            <a:pPr marL="1007110" marR="1447165">
              <a:lnSpc>
                <a:spcPts val="6790"/>
              </a:lnSpc>
            </a:pPr>
            <a:r>
              <a:rPr spc="-5" dirty="0"/>
              <a:t>WOUNDS </a:t>
            </a:r>
            <a:r>
              <a:rPr dirty="0"/>
              <a:t> SP</a:t>
            </a:r>
            <a:r>
              <a:rPr spc="-5" dirty="0"/>
              <a:t>LINTING</a:t>
            </a:r>
          </a:p>
        </p:txBody>
      </p:sp>
      <p:sp>
        <p:nvSpPr>
          <p:cNvPr id="25" name="object 25"/>
          <p:cNvSpPr/>
          <p:nvPr/>
        </p:nvSpPr>
        <p:spPr>
          <a:xfrm>
            <a:off x="6280369" y="2063940"/>
            <a:ext cx="5445760" cy="2643505"/>
          </a:xfrm>
          <a:custGeom>
            <a:avLst/>
            <a:gdLst/>
            <a:ahLst/>
            <a:cxnLst/>
            <a:rect l="l" t="t" r="r" b="b"/>
            <a:pathLst>
              <a:path w="5445759" h="2643504">
                <a:moveTo>
                  <a:pt x="5445252" y="0"/>
                </a:moveTo>
                <a:lnTo>
                  <a:pt x="0" y="0"/>
                </a:lnTo>
                <a:lnTo>
                  <a:pt x="0" y="2643378"/>
                </a:lnTo>
                <a:lnTo>
                  <a:pt x="5445252" y="2643378"/>
                </a:lnTo>
                <a:lnTo>
                  <a:pt x="5445252" y="0"/>
                </a:lnTo>
                <a:close/>
              </a:path>
            </a:pathLst>
          </a:custGeom>
          <a:solidFill>
            <a:srgbClr val="2D3334">
              <a:alpha val="49804"/>
            </a:srgbClr>
          </a:solidFill>
        </p:spPr>
        <p:txBody>
          <a:bodyPr wrap="square" lIns="0" tIns="0" rIns="0" bIns="0" rtlCol="0"/>
          <a:lstStyle/>
          <a:p>
            <a:endParaRPr/>
          </a:p>
        </p:txBody>
      </p:sp>
      <p:sp>
        <p:nvSpPr>
          <p:cNvPr id="27" name="object 27"/>
          <p:cNvSpPr txBox="1"/>
          <p:nvPr/>
        </p:nvSpPr>
        <p:spPr>
          <a:xfrm>
            <a:off x="11698970" y="656295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solidFill>
                  <a:srgbClr val="767070"/>
                </a:solidFill>
                <a:latin typeface="Arial MT"/>
                <a:cs typeface="Arial MT"/>
              </a:rPr>
              <a:t>5</a:t>
            </a:fld>
            <a:endParaRPr sz="1200">
              <a:latin typeface="Arial MT"/>
              <a:cs typeface="Arial MT"/>
            </a:endParaRPr>
          </a:p>
        </p:txBody>
      </p:sp>
      <p:sp>
        <p:nvSpPr>
          <p:cNvPr id="28" name="object 28"/>
          <p:cNvSpPr txBox="1"/>
          <p:nvPr/>
        </p:nvSpPr>
        <p:spPr>
          <a:xfrm>
            <a:off x="9408142" y="6587118"/>
            <a:ext cx="2019300" cy="174625"/>
          </a:xfrm>
          <a:prstGeom prst="rect">
            <a:avLst/>
          </a:prstGeom>
        </p:spPr>
        <p:txBody>
          <a:bodyPr vert="horz" wrap="square" lIns="0" tIns="0" rIns="0" bIns="0" rtlCol="0">
            <a:spAutoFit/>
          </a:bodyPr>
          <a:lstStyle/>
          <a:p>
            <a:pPr marL="12700">
              <a:lnSpc>
                <a:spcPct val="100000"/>
              </a:lnSpc>
            </a:pPr>
            <a:r>
              <a:rPr sz="1050" spc="-5" dirty="0">
                <a:solidFill>
                  <a:srgbClr val="A0A6AA"/>
                </a:solidFill>
                <a:latin typeface="Arial MT"/>
                <a:cs typeface="Arial MT"/>
              </a:rPr>
              <a:t>#TCCC-CPP-PPT-19</a:t>
            </a:r>
            <a:r>
              <a:rPr sz="1050" spc="285" dirty="0">
                <a:solidFill>
                  <a:srgbClr val="A0A6AA"/>
                </a:solidFill>
                <a:latin typeface="Arial MT"/>
                <a:cs typeface="Arial MT"/>
              </a:rPr>
              <a:t> </a:t>
            </a:r>
            <a:r>
              <a:rPr sz="1050" spc="-5" dirty="0">
                <a:solidFill>
                  <a:srgbClr val="A0A6AA"/>
                </a:solidFill>
                <a:latin typeface="Arial MT"/>
                <a:cs typeface="Arial MT"/>
              </a:rPr>
              <a:t>08 AUG</a:t>
            </a:r>
            <a:r>
              <a:rPr sz="1050" spc="-15" dirty="0">
                <a:solidFill>
                  <a:srgbClr val="A0A6AA"/>
                </a:solidFill>
                <a:latin typeface="Arial MT"/>
                <a:cs typeface="Arial MT"/>
              </a:rPr>
              <a:t> </a:t>
            </a:r>
            <a:r>
              <a:rPr sz="1050" spc="-5" dirty="0">
                <a:solidFill>
                  <a:srgbClr val="A0A6AA"/>
                </a:solidFill>
                <a:latin typeface="Arial MT"/>
                <a:cs typeface="Arial MT"/>
              </a:rPr>
              <a:t>23</a:t>
            </a:r>
            <a:endParaRPr sz="1050">
              <a:latin typeface="Arial MT"/>
              <a:cs typeface="Arial MT"/>
            </a:endParaRPr>
          </a:p>
        </p:txBody>
      </p:sp>
      <p:sp>
        <p:nvSpPr>
          <p:cNvPr id="29" name="object 25">
            <a:extLst>
              <a:ext uri="{FF2B5EF4-FFF2-40B4-BE49-F238E27FC236}">
                <a16:creationId xmlns:a16="http://schemas.microsoft.com/office/drawing/2014/main" id="{0BC2068C-6717-1D23-6632-9C30DA428841}"/>
              </a:ext>
            </a:extLst>
          </p:cNvPr>
          <p:cNvSpPr/>
          <p:nvPr/>
        </p:nvSpPr>
        <p:spPr>
          <a:xfrm>
            <a:off x="487099" y="2029882"/>
            <a:ext cx="5445760" cy="4218518"/>
          </a:xfrm>
          <a:custGeom>
            <a:avLst/>
            <a:gdLst/>
            <a:ahLst/>
            <a:cxnLst/>
            <a:rect l="l" t="t" r="r" b="b"/>
            <a:pathLst>
              <a:path w="5445759" h="2643504">
                <a:moveTo>
                  <a:pt x="5445252" y="0"/>
                </a:moveTo>
                <a:lnTo>
                  <a:pt x="0" y="0"/>
                </a:lnTo>
                <a:lnTo>
                  <a:pt x="0" y="2643378"/>
                </a:lnTo>
                <a:lnTo>
                  <a:pt x="5445252" y="2643378"/>
                </a:lnTo>
                <a:lnTo>
                  <a:pt x="5445252" y="0"/>
                </a:lnTo>
                <a:close/>
              </a:path>
            </a:pathLst>
          </a:custGeom>
          <a:solidFill>
            <a:srgbClr val="2D3334">
              <a:alpha val="49804"/>
            </a:srgbClr>
          </a:solid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07584" y="289778"/>
            <a:ext cx="257746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19:</a:t>
            </a:r>
            <a:r>
              <a:rPr sz="2000" b="1" spc="-45" dirty="0">
                <a:solidFill>
                  <a:srgbClr val="756F6F"/>
                </a:solidFill>
                <a:latin typeface="Arial"/>
                <a:cs typeface="Arial"/>
              </a:rPr>
              <a:t> </a:t>
            </a:r>
            <a:r>
              <a:rPr sz="2000" b="1" spc="-5" dirty="0">
                <a:solidFill>
                  <a:srgbClr val="756F6F"/>
                </a:solidFill>
                <a:latin typeface="Arial"/>
                <a:cs typeface="Arial"/>
              </a:rPr>
              <a:t>Fractures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1058548" y="853474"/>
            <a:ext cx="102616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SIGNS</a:t>
            </a:r>
            <a:r>
              <a:rPr sz="3600" spc="-20" dirty="0">
                <a:solidFill>
                  <a:srgbClr val="000000"/>
                </a:solidFill>
              </a:rPr>
              <a:t> </a:t>
            </a:r>
            <a:r>
              <a:rPr sz="3600" dirty="0">
                <a:solidFill>
                  <a:srgbClr val="000000"/>
                </a:solidFill>
              </a:rPr>
              <a:t>OF</a:t>
            </a:r>
            <a:r>
              <a:rPr sz="3600" spc="-20" dirty="0">
                <a:solidFill>
                  <a:srgbClr val="000000"/>
                </a:solidFill>
              </a:rPr>
              <a:t> </a:t>
            </a:r>
            <a:r>
              <a:rPr sz="3600" dirty="0">
                <a:solidFill>
                  <a:srgbClr val="000000"/>
                </a:solidFill>
              </a:rPr>
              <a:t>A</a:t>
            </a:r>
            <a:r>
              <a:rPr sz="3600" spc="-10" dirty="0">
                <a:solidFill>
                  <a:srgbClr val="000000"/>
                </a:solidFill>
              </a:rPr>
              <a:t> </a:t>
            </a:r>
            <a:r>
              <a:rPr sz="3600" dirty="0">
                <a:solidFill>
                  <a:srgbClr val="000000"/>
                </a:solidFill>
              </a:rPr>
              <a:t>SUSPECTED</a:t>
            </a:r>
            <a:r>
              <a:rPr sz="3600" spc="-25" dirty="0">
                <a:solidFill>
                  <a:srgbClr val="000000"/>
                </a:solidFill>
              </a:rPr>
              <a:t> </a:t>
            </a:r>
            <a:r>
              <a:rPr sz="3600" spc="-5" dirty="0">
                <a:solidFill>
                  <a:srgbClr val="BB8542"/>
                </a:solidFill>
              </a:rPr>
              <a:t>CLOSED</a:t>
            </a:r>
            <a:r>
              <a:rPr sz="3600" spc="-20" dirty="0">
                <a:solidFill>
                  <a:srgbClr val="BB8542"/>
                </a:solidFill>
              </a:rPr>
              <a:t> </a:t>
            </a:r>
            <a:r>
              <a:rPr sz="3600" spc="-5" dirty="0">
                <a:solidFill>
                  <a:srgbClr val="000000"/>
                </a:solidFill>
              </a:rPr>
              <a:t>FRACTURE</a:t>
            </a:r>
            <a:endParaRPr sz="3600"/>
          </a:p>
        </p:txBody>
      </p:sp>
      <p:sp>
        <p:nvSpPr>
          <p:cNvPr id="5" name="object 5"/>
          <p:cNvSpPr/>
          <p:nvPr/>
        </p:nvSpPr>
        <p:spPr>
          <a:xfrm>
            <a:off x="6489953"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6" name="object 6"/>
          <p:cNvSpPr txBox="1"/>
          <p:nvPr/>
        </p:nvSpPr>
        <p:spPr>
          <a:xfrm>
            <a:off x="571590" y="1623151"/>
            <a:ext cx="4345305" cy="635000"/>
          </a:xfrm>
          <a:prstGeom prst="rect">
            <a:avLst/>
          </a:prstGeom>
        </p:spPr>
        <p:txBody>
          <a:bodyPr vert="horz" wrap="square" lIns="0" tIns="12065" rIns="0" bIns="0" rtlCol="0">
            <a:spAutoFit/>
          </a:bodyPr>
          <a:lstStyle/>
          <a:p>
            <a:pPr marL="12700" marR="5080">
              <a:lnSpc>
                <a:spcPct val="100000"/>
              </a:lnSpc>
              <a:spcBef>
                <a:spcPts val="95"/>
              </a:spcBef>
            </a:pPr>
            <a:r>
              <a:rPr sz="2000" spc="-5" dirty="0">
                <a:latin typeface="Arial MT"/>
                <a:cs typeface="Arial MT"/>
              </a:rPr>
              <a:t>Significant</a:t>
            </a:r>
            <a:r>
              <a:rPr sz="2000" dirty="0">
                <a:latin typeface="Arial MT"/>
                <a:cs typeface="Arial MT"/>
              </a:rPr>
              <a:t> </a:t>
            </a:r>
            <a:r>
              <a:rPr sz="2000" spc="-5" dirty="0">
                <a:latin typeface="Arial MT"/>
                <a:cs typeface="Arial MT"/>
              </a:rPr>
              <a:t>blood</a:t>
            </a:r>
            <a:r>
              <a:rPr sz="2000" spc="5" dirty="0">
                <a:latin typeface="Arial MT"/>
                <a:cs typeface="Arial MT"/>
              </a:rPr>
              <a:t> </a:t>
            </a:r>
            <a:r>
              <a:rPr sz="2000" spc="-5" dirty="0">
                <a:latin typeface="Arial MT"/>
                <a:cs typeface="Arial MT"/>
              </a:rPr>
              <a:t>loss</a:t>
            </a:r>
            <a:r>
              <a:rPr sz="2000" spc="-15" dirty="0">
                <a:latin typeface="Arial MT"/>
                <a:cs typeface="Arial MT"/>
              </a:rPr>
              <a:t> </a:t>
            </a:r>
            <a:r>
              <a:rPr sz="2000" spc="-5" dirty="0">
                <a:latin typeface="Arial MT"/>
                <a:cs typeface="Arial MT"/>
              </a:rPr>
              <a:t>is</a:t>
            </a:r>
            <a:r>
              <a:rPr sz="2000" spc="-10" dirty="0">
                <a:latin typeface="Arial MT"/>
                <a:cs typeface="Arial MT"/>
              </a:rPr>
              <a:t> </a:t>
            </a:r>
            <a:r>
              <a:rPr sz="2000" spc="-5" dirty="0">
                <a:latin typeface="Arial MT"/>
                <a:cs typeface="Arial MT"/>
              </a:rPr>
              <a:t>possible</a:t>
            </a:r>
            <a:r>
              <a:rPr sz="2000" dirty="0">
                <a:latin typeface="Arial MT"/>
                <a:cs typeface="Arial MT"/>
              </a:rPr>
              <a:t> </a:t>
            </a:r>
            <a:r>
              <a:rPr sz="2000" spc="-5" dirty="0">
                <a:latin typeface="Arial MT"/>
                <a:cs typeface="Arial MT"/>
              </a:rPr>
              <a:t>when </a:t>
            </a:r>
            <a:r>
              <a:rPr sz="2000" spc="-540" dirty="0">
                <a:latin typeface="Arial MT"/>
                <a:cs typeface="Arial MT"/>
              </a:rPr>
              <a:t> </a:t>
            </a:r>
            <a:r>
              <a:rPr sz="2000" spc="-5" dirty="0">
                <a:latin typeface="Arial MT"/>
                <a:cs typeface="Arial MT"/>
              </a:rPr>
              <a:t>dealing</a:t>
            </a:r>
            <a:r>
              <a:rPr sz="2000" spc="10" dirty="0">
                <a:latin typeface="Arial MT"/>
                <a:cs typeface="Arial MT"/>
              </a:rPr>
              <a:t> </a:t>
            </a:r>
            <a:r>
              <a:rPr sz="2000" spc="-5" dirty="0">
                <a:latin typeface="Arial MT"/>
                <a:cs typeface="Arial MT"/>
              </a:rPr>
              <a:t>with </a:t>
            </a:r>
            <a:r>
              <a:rPr sz="2000" b="1" spc="-10" dirty="0">
                <a:latin typeface="Arial"/>
                <a:cs typeface="Arial"/>
              </a:rPr>
              <a:t>Femur</a:t>
            </a:r>
            <a:r>
              <a:rPr sz="2000" b="1" spc="10" dirty="0">
                <a:latin typeface="Arial"/>
                <a:cs typeface="Arial"/>
              </a:rPr>
              <a:t> </a:t>
            </a:r>
            <a:r>
              <a:rPr sz="2000" b="1" spc="-5" dirty="0">
                <a:latin typeface="Arial"/>
                <a:cs typeface="Arial"/>
              </a:rPr>
              <a:t>Fractures</a:t>
            </a:r>
            <a:r>
              <a:rPr sz="2000" spc="-5" dirty="0">
                <a:latin typeface="Arial MT"/>
                <a:cs typeface="Arial MT"/>
              </a:rPr>
              <a:t>:</a:t>
            </a:r>
            <a:endParaRPr sz="2000">
              <a:latin typeface="Arial MT"/>
              <a:cs typeface="Arial MT"/>
            </a:endParaRPr>
          </a:p>
        </p:txBody>
      </p:sp>
      <p:pic>
        <p:nvPicPr>
          <p:cNvPr id="7" name="object 7"/>
          <p:cNvPicPr/>
          <p:nvPr/>
        </p:nvPicPr>
        <p:blipFill>
          <a:blip r:embed="rId4" cstate="print"/>
          <a:stretch>
            <a:fillRect/>
          </a:stretch>
        </p:blipFill>
        <p:spPr>
          <a:xfrm>
            <a:off x="469391" y="2170938"/>
            <a:ext cx="5058917" cy="3713225"/>
          </a:xfrm>
          <a:prstGeom prst="rect">
            <a:avLst/>
          </a:prstGeom>
        </p:spPr>
      </p:pic>
      <p:graphicFrame>
        <p:nvGraphicFramePr>
          <p:cNvPr id="8" name="object 8"/>
          <p:cNvGraphicFramePr>
            <a:graphicFrameLocks noGrp="1"/>
          </p:cNvGraphicFramePr>
          <p:nvPr/>
        </p:nvGraphicFramePr>
        <p:xfrm>
          <a:off x="582394" y="2270883"/>
          <a:ext cx="4803775" cy="3485157"/>
        </p:xfrm>
        <a:graphic>
          <a:graphicData uri="http://schemas.openxmlformats.org/drawingml/2006/table">
            <a:tbl>
              <a:tblPr firstRow="1" bandRow="1">
                <a:tableStyleId>{2D5ABB26-0587-4C30-8999-92F81FD0307C}</a:tableStyleId>
              </a:tblPr>
              <a:tblGrid>
                <a:gridCol w="1900555">
                  <a:extLst>
                    <a:ext uri="{9D8B030D-6E8A-4147-A177-3AD203B41FA5}">
                      <a16:colId xmlns:a16="http://schemas.microsoft.com/office/drawing/2014/main" val="20000"/>
                    </a:ext>
                  </a:extLst>
                </a:gridCol>
                <a:gridCol w="2903220">
                  <a:extLst>
                    <a:ext uri="{9D8B030D-6E8A-4147-A177-3AD203B41FA5}">
                      <a16:colId xmlns:a16="http://schemas.microsoft.com/office/drawing/2014/main" val="20001"/>
                    </a:ext>
                  </a:extLst>
                </a:gridCol>
              </a:tblGrid>
              <a:tr h="582317">
                <a:tc gridSpan="2">
                  <a:txBody>
                    <a:bodyPr/>
                    <a:lstStyle/>
                    <a:p>
                      <a:pPr marL="1706880" marR="226060" indent="-1473200">
                        <a:lnSpc>
                          <a:spcPct val="100000"/>
                        </a:lnSpc>
                        <a:spcBef>
                          <a:spcPts val="325"/>
                        </a:spcBef>
                      </a:pPr>
                      <a:r>
                        <a:rPr sz="1600" b="1" spc="-5" dirty="0">
                          <a:latin typeface="Arial"/>
                          <a:cs typeface="Arial"/>
                        </a:rPr>
                        <a:t>Approximate</a:t>
                      </a:r>
                      <a:r>
                        <a:rPr sz="1600" b="1" spc="-10" dirty="0">
                          <a:latin typeface="Arial"/>
                          <a:cs typeface="Arial"/>
                        </a:rPr>
                        <a:t> </a:t>
                      </a:r>
                      <a:r>
                        <a:rPr sz="1600" b="1" spc="-5" dirty="0">
                          <a:latin typeface="Arial"/>
                          <a:cs typeface="Arial"/>
                        </a:rPr>
                        <a:t>Internal</a:t>
                      </a:r>
                      <a:r>
                        <a:rPr sz="1600" b="1" spc="15" dirty="0">
                          <a:latin typeface="Arial"/>
                          <a:cs typeface="Arial"/>
                        </a:rPr>
                        <a:t> </a:t>
                      </a:r>
                      <a:r>
                        <a:rPr sz="1600" b="1" spc="-5" dirty="0">
                          <a:latin typeface="Arial"/>
                          <a:cs typeface="Arial"/>
                        </a:rPr>
                        <a:t>Blood</a:t>
                      </a:r>
                      <a:r>
                        <a:rPr sz="1600" b="1" spc="-10" dirty="0">
                          <a:latin typeface="Arial"/>
                          <a:cs typeface="Arial"/>
                        </a:rPr>
                        <a:t> </a:t>
                      </a:r>
                      <a:r>
                        <a:rPr sz="1600" b="1" spc="-5" dirty="0">
                          <a:latin typeface="Arial"/>
                          <a:cs typeface="Arial"/>
                        </a:rPr>
                        <a:t>Loss Associated </a:t>
                      </a:r>
                      <a:r>
                        <a:rPr sz="1600" b="1" spc="-430" dirty="0">
                          <a:latin typeface="Arial"/>
                          <a:cs typeface="Arial"/>
                        </a:rPr>
                        <a:t> </a:t>
                      </a:r>
                      <a:r>
                        <a:rPr sz="1600" b="1" spc="-5" dirty="0">
                          <a:latin typeface="Arial"/>
                          <a:cs typeface="Arial"/>
                        </a:rPr>
                        <a:t>with</a:t>
                      </a:r>
                      <a:r>
                        <a:rPr sz="1600" b="1" spc="5" dirty="0">
                          <a:latin typeface="Arial"/>
                          <a:cs typeface="Arial"/>
                        </a:rPr>
                        <a:t> </a:t>
                      </a:r>
                      <a:r>
                        <a:rPr sz="1600" b="1" spc="-5" dirty="0">
                          <a:latin typeface="Arial"/>
                          <a:cs typeface="Arial"/>
                        </a:rPr>
                        <a:t>Fractures</a:t>
                      </a:r>
                      <a:endParaRPr sz="1600">
                        <a:latin typeface="Arial"/>
                        <a:cs typeface="Arial"/>
                      </a:endParaRPr>
                    </a:p>
                  </a:txBody>
                  <a:tcPr marL="0" marR="0" marT="41275"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674270">
                <a:tc>
                  <a:txBody>
                    <a:bodyPr/>
                    <a:lstStyle/>
                    <a:p>
                      <a:pPr>
                        <a:lnSpc>
                          <a:spcPct val="100000"/>
                        </a:lnSpc>
                      </a:pPr>
                      <a:endParaRPr sz="1600">
                        <a:latin typeface="Times New Roman"/>
                        <a:cs typeface="Times New Roman"/>
                      </a:endParaRPr>
                    </a:p>
                    <a:p>
                      <a:pPr marL="287655">
                        <a:lnSpc>
                          <a:spcPct val="100000"/>
                        </a:lnSpc>
                      </a:pPr>
                      <a:r>
                        <a:rPr sz="1300" b="1" dirty="0">
                          <a:latin typeface="Arial"/>
                          <a:cs typeface="Arial"/>
                        </a:rPr>
                        <a:t>Bone</a:t>
                      </a:r>
                      <a:r>
                        <a:rPr sz="1300" b="1" spc="-30" dirty="0">
                          <a:latin typeface="Arial"/>
                          <a:cs typeface="Arial"/>
                        </a:rPr>
                        <a:t> </a:t>
                      </a:r>
                      <a:r>
                        <a:rPr sz="1300" b="1" spc="-5" dirty="0">
                          <a:latin typeface="Arial"/>
                          <a:cs typeface="Arial"/>
                        </a:rPr>
                        <a:t>fractured</a:t>
                      </a:r>
                      <a:endParaRPr sz="1300">
                        <a:latin typeface="Arial"/>
                        <a:cs typeface="Arial"/>
                      </a:endParaRPr>
                    </a:p>
                  </a:txBody>
                  <a:tcPr marL="0" marR="0" marT="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tc>
                  <a:txBody>
                    <a:bodyPr/>
                    <a:lstStyle/>
                    <a:p>
                      <a:pPr marL="287655" marR="297180">
                        <a:lnSpc>
                          <a:spcPct val="100000"/>
                        </a:lnSpc>
                        <a:spcBef>
                          <a:spcPts val="1060"/>
                        </a:spcBef>
                      </a:pPr>
                      <a:r>
                        <a:rPr sz="1300" b="1" spc="-5" dirty="0">
                          <a:latin typeface="Arial"/>
                          <a:cs typeface="Arial"/>
                        </a:rPr>
                        <a:t>Internal </a:t>
                      </a:r>
                      <a:r>
                        <a:rPr sz="1300" b="1" dirty="0">
                          <a:latin typeface="Arial"/>
                          <a:cs typeface="Arial"/>
                        </a:rPr>
                        <a:t>blood</a:t>
                      </a:r>
                      <a:r>
                        <a:rPr sz="1300" b="1" spc="5" dirty="0">
                          <a:latin typeface="Arial"/>
                          <a:cs typeface="Arial"/>
                        </a:rPr>
                        <a:t> </a:t>
                      </a:r>
                      <a:r>
                        <a:rPr sz="1300" b="1" spc="-5" dirty="0">
                          <a:latin typeface="Arial"/>
                          <a:cs typeface="Arial"/>
                        </a:rPr>
                        <a:t>loss *milliliters </a:t>
                      </a:r>
                      <a:r>
                        <a:rPr sz="1300" b="1" spc="-345" dirty="0">
                          <a:latin typeface="Arial"/>
                          <a:cs typeface="Arial"/>
                        </a:rPr>
                        <a:t> </a:t>
                      </a:r>
                      <a:r>
                        <a:rPr sz="1300" b="1" spc="-5" dirty="0">
                          <a:latin typeface="Arial"/>
                          <a:cs typeface="Arial"/>
                        </a:rPr>
                        <a:t>[ml] </a:t>
                      </a:r>
                      <a:r>
                        <a:rPr sz="1300" b="1" dirty="0">
                          <a:latin typeface="Arial"/>
                          <a:cs typeface="Arial"/>
                        </a:rPr>
                        <a:t>per</a:t>
                      </a:r>
                      <a:r>
                        <a:rPr sz="1300" b="1" spc="-5" dirty="0">
                          <a:latin typeface="Arial"/>
                          <a:cs typeface="Arial"/>
                        </a:rPr>
                        <a:t> fracture</a:t>
                      </a:r>
                      <a:endParaRPr sz="1300">
                        <a:latin typeface="Arial"/>
                        <a:cs typeface="Arial"/>
                      </a:endParaRPr>
                    </a:p>
                  </a:txBody>
                  <a:tcPr marL="0" marR="0" marT="13462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extLst>
                  <a:ext uri="{0D108BD9-81ED-4DB2-BD59-A6C34878D82A}">
                    <a16:rowId xmlns:a16="http://schemas.microsoft.com/office/drawing/2014/main" val="10001"/>
                  </a:ext>
                </a:extLst>
              </a:tr>
              <a:tr h="342120">
                <a:tc>
                  <a:txBody>
                    <a:bodyPr/>
                    <a:lstStyle/>
                    <a:p>
                      <a:pPr marL="287655">
                        <a:lnSpc>
                          <a:spcPct val="100000"/>
                        </a:lnSpc>
                        <a:spcBef>
                          <a:spcPts val="530"/>
                        </a:spcBef>
                      </a:pPr>
                      <a:r>
                        <a:rPr sz="1300" b="1" spc="-5" dirty="0">
                          <a:latin typeface="Arial"/>
                          <a:cs typeface="Arial"/>
                        </a:rPr>
                        <a:t>Rib</a:t>
                      </a:r>
                      <a:endParaRPr sz="1300">
                        <a:latin typeface="Arial"/>
                        <a:cs typeface="Arial"/>
                      </a:endParaRPr>
                    </a:p>
                  </a:txBody>
                  <a:tcPr marL="0" marR="0" marT="6731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tc>
                  <a:txBody>
                    <a:bodyPr/>
                    <a:lstStyle/>
                    <a:p>
                      <a:pPr algn="ctr">
                        <a:lnSpc>
                          <a:spcPct val="100000"/>
                        </a:lnSpc>
                        <a:spcBef>
                          <a:spcPts val="530"/>
                        </a:spcBef>
                      </a:pPr>
                      <a:r>
                        <a:rPr sz="1300" dirty="0">
                          <a:latin typeface="Arial MT"/>
                          <a:cs typeface="Arial MT"/>
                        </a:rPr>
                        <a:t>125ml</a:t>
                      </a:r>
                      <a:endParaRPr sz="1300">
                        <a:latin typeface="Arial MT"/>
                        <a:cs typeface="Arial MT"/>
                      </a:endParaRPr>
                    </a:p>
                  </a:txBody>
                  <a:tcPr marL="0" marR="0" marT="6731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2"/>
                  </a:ext>
                </a:extLst>
              </a:tr>
              <a:tr h="430046">
                <a:tc>
                  <a:txBody>
                    <a:bodyPr/>
                    <a:lstStyle/>
                    <a:p>
                      <a:pPr marL="287655">
                        <a:lnSpc>
                          <a:spcPct val="100000"/>
                        </a:lnSpc>
                        <a:spcBef>
                          <a:spcPts val="875"/>
                        </a:spcBef>
                      </a:pPr>
                      <a:r>
                        <a:rPr sz="1300" b="1" dirty="0">
                          <a:latin typeface="Arial"/>
                          <a:cs typeface="Arial"/>
                        </a:rPr>
                        <a:t>Radius</a:t>
                      </a:r>
                      <a:r>
                        <a:rPr sz="1300" b="1" spc="-25" dirty="0">
                          <a:latin typeface="Arial"/>
                          <a:cs typeface="Arial"/>
                        </a:rPr>
                        <a:t> </a:t>
                      </a:r>
                      <a:r>
                        <a:rPr sz="1300" b="1" dirty="0">
                          <a:latin typeface="Arial"/>
                          <a:cs typeface="Arial"/>
                        </a:rPr>
                        <a:t>or</a:t>
                      </a:r>
                      <a:r>
                        <a:rPr sz="1300" b="1" spc="-25" dirty="0">
                          <a:latin typeface="Arial"/>
                          <a:cs typeface="Arial"/>
                        </a:rPr>
                        <a:t> </a:t>
                      </a:r>
                      <a:r>
                        <a:rPr sz="1300" b="1" spc="-5" dirty="0">
                          <a:latin typeface="Arial"/>
                          <a:cs typeface="Arial"/>
                        </a:rPr>
                        <a:t>ulna</a:t>
                      </a:r>
                      <a:endParaRPr sz="1300">
                        <a:latin typeface="Arial"/>
                        <a:cs typeface="Arial"/>
                      </a:endParaRPr>
                    </a:p>
                  </a:txBody>
                  <a:tcPr marL="0" marR="0" marT="111125"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tc>
                  <a:txBody>
                    <a:bodyPr/>
                    <a:lstStyle/>
                    <a:p>
                      <a:pPr algn="ctr">
                        <a:lnSpc>
                          <a:spcPct val="100000"/>
                        </a:lnSpc>
                        <a:spcBef>
                          <a:spcPts val="875"/>
                        </a:spcBef>
                      </a:pPr>
                      <a:r>
                        <a:rPr sz="1300" dirty="0">
                          <a:latin typeface="Arial MT"/>
                          <a:cs typeface="Arial MT"/>
                        </a:rPr>
                        <a:t>250-500ml</a:t>
                      </a:r>
                      <a:endParaRPr sz="1300">
                        <a:latin typeface="Arial MT"/>
                        <a:cs typeface="Arial MT"/>
                      </a:endParaRPr>
                    </a:p>
                  </a:txBody>
                  <a:tcPr marL="0" marR="0" marT="111125"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extLst>
                  <a:ext uri="{0D108BD9-81ED-4DB2-BD59-A6C34878D82A}">
                    <a16:rowId xmlns:a16="http://schemas.microsoft.com/office/drawing/2014/main" val="10003"/>
                  </a:ext>
                </a:extLst>
              </a:tr>
              <a:tr h="342120">
                <a:tc>
                  <a:txBody>
                    <a:bodyPr/>
                    <a:lstStyle/>
                    <a:p>
                      <a:pPr marL="287655">
                        <a:lnSpc>
                          <a:spcPct val="100000"/>
                        </a:lnSpc>
                        <a:spcBef>
                          <a:spcPts val="530"/>
                        </a:spcBef>
                      </a:pPr>
                      <a:r>
                        <a:rPr sz="1300" b="1" dirty="0">
                          <a:latin typeface="Arial"/>
                          <a:cs typeface="Arial"/>
                        </a:rPr>
                        <a:t>Humerus</a:t>
                      </a:r>
                      <a:endParaRPr sz="1300">
                        <a:latin typeface="Arial"/>
                        <a:cs typeface="Arial"/>
                      </a:endParaRPr>
                    </a:p>
                  </a:txBody>
                  <a:tcPr marL="0" marR="0" marT="6731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tc>
                  <a:txBody>
                    <a:bodyPr/>
                    <a:lstStyle/>
                    <a:p>
                      <a:pPr algn="ctr">
                        <a:lnSpc>
                          <a:spcPct val="100000"/>
                        </a:lnSpc>
                        <a:spcBef>
                          <a:spcPts val="530"/>
                        </a:spcBef>
                      </a:pPr>
                      <a:r>
                        <a:rPr sz="1300" dirty="0">
                          <a:latin typeface="Arial MT"/>
                          <a:cs typeface="Arial MT"/>
                        </a:rPr>
                        <a:t>500-700ml</a:t>
                      </a:r>
                      <a:endParaRPr sz="1300">
                        <a:latin typeface="Arial MT"/>
                        <a:cs typeface="Arial MT"/>
                      </a:endParaRPr>
                    </a:p>
                  </a:txBody>
                  <a:tcPr marL="0" marR="0" marT="6731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4"/>
                  </a:ext>
                </a:extLst>
              </a:tr>
              <a:tr h="430046">
                <a:tc>
                  <a:txBody>
                    <a:bodyPr/>
                    <a:lstStyle/>
                    <a:p>
                      <a:pPr marL="287655">
                        <a:lnSpc>
                          <a:spcPct val="100000"/>
                        </a:lnSpc>
                        <a:spcBef>
                          <a:spcPts val="880"/>
                        </a:spcBef>
                      </a:pPr>
                      <a:r>
                        <a:rPr sz="1300" b="1" spc="-5" dirty="0">
                          <a:latin typeface="Arial"/>
                          <a:cs typeface="Arial"/>
                        </a:rPr>
                        <a:t>Tibia</a:t>
                      </a:r>
                      <a:r>
                        <a:rPr sz="1300" b="1" spc="-10" dirty="0">
                          <a:latin typeface="Arial"/>
                          <a:cs typeface="Arial"/>
                        </a:rPr>
                        <a:t> </a:t>
                      </a:r>
                      <a:r>
                        <a:rPr sz="1300" b="1" dirty="0">
                          <a:latin typeface="Arial"/>
                          <a:cs typeface="Arial"/>
                        </a:rPr>
                        <a:t>or</a:t>
                      </a:r>
                      <a:r>
                        <a:rPr sz="1300" b="1" spc="-25" dirty="0">
                          <a:latin typeface="Arial"/>
                          <a:cs typeface="Arial"/>
                        </a:rPr>
                        <a:t> </a:t>
                      </a:r>
                      <a:r>
                        <a:rPr sz="1300" b="1" spc="-5" dirty="0">
                          <a:latin typeface="Arial"/>
                          <a:cs typeface="Arial"/>
                        </a:rPr>
                        <a:t>fibula</a:t>
                      </a:r>
                      <a:endParaRPr sz="1300">
                        <a:latin typeface="Arial"/>
                        <a:cs typeface="Arial"/>
                      </a:endParaRPr>
                    </a:p>
                  </a:txBody>
                  <a:tcPr marL="0" marR="0" marT="11176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tc>
                  <a:txBody>
                    <a:bodyPr/>
                    <a:lstStyle/>
                    <a:p>
                      <a:pPr algn="ctr">
                        <a:lnSpc>
                          <a:spcPct val="100000"/>
                        </a:lnSpc>
                        <a:spcBef>
                          <a:spcPts val="880"/>
                        </a:spcBef>
                      </a:pPr>
                      <a:r>
                        <a:rPr sz="1300" dirty="0">
                          <a:latin typeface="Arial MT"/>
                          <a:cs typeface="Arial MT"/>
                        </a:rPr>
                        <a:t>500-1,000ml</a:t>
                      </a:r>
                      <a:endParaRPr sz="1300">
                        <a:latin typeface="Arial MT"/>
                        <a:cs typeface="Arial MT"/>
                      </a:endParaRPr>
                    </a:p>
                  </a:txBody>
                  <a:tcPr marL="0" marR="0" marT="11176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extLst>
                  <a:ext uri="{0D108BD9-81ED-4DB2-BD59-A6C34878D82A}">
                    <a16:rowId xmlns:a16="http://schemas.microsoft.com/office/drawing/2014/main" val="10005"/>
                  </a:ext>
                </a:extLst>
              </a:tr>
              <a:tr h="342118">
                <a:tc>
                  <a:txBody>
                    <a:bodyPr/>
                    <a:lstStyle/>
                    <a:p>
                      <a:pPr marL="287655">
                        <a:lnSpc>
                          <a:spcPct val="100000"/>
                        </a:lnSpc>
                        <a:spcBef>
                          <a:spcPts val="530"/>
                        </a:spcBef>
                      </a:pPr>
                      <a:r>
                        <a:rPr sz="1300" b="1" dirty="0">
                          <a:latin typeface="Arial"/>
                          <a:cs typeface="Arial"/>
                        </a:rPr>
                        <a:t>Femur</a:t>
                      </a:r>
                      <a:endParaRPr sz="1300">
                        <a:latin typeface="Arial"/>
                        <a:cs typeface="Arial"/>
                      </a:endParaRPr>
                    </a:p>
                  </a:txBody>
                  <a:tcPr marL="0" marR="0" marT="6731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tc>
                  <a:txBody>
                    <a:bodyPr/>
                    <a:lstStyle/>
                    <a:p>
                      <a:pPr algn="ctr">
                        <a:lnSpc>
                          <a:spcPct val="100000"/>
                        </a:lnSpc>
                        <a:spcBef>
                          <a:spcPts val="530"/>
                        </a:spcBef>
                      </a:pPr>
                      <a:r>
                        <a:rPr sz="1300" spc="-5" dirty="0">
                          <a:latin typeface="Arial MT"/>
                          <a:cs typeface="Arial MT"/>
                        </a:rPr>
                        <a:t>1,000-2,000ml</a:t>
                      </a:r>
                      <a:endParaRPr sz="1300">
                        <a:latin typeface="Arial MT"/>
                        <a:cs typeface="Arial MT"/>
                      </a:endParaRPr>
                    </a:p>
                  </a:txBody>
                  <a:tcPr marL="0" marR="0" marT="6731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6"/>
                  </a:ext>
                </a:extLst>
              </a:tr>
              <a:tr h="342120">
                <a:tc>
                  <a:txBody>
                    <a:bodyPr/>
                    <a:lstStyle/>
                    <a:p>
                      <a:pPr marL="287655">
                        <a:lnSpc>
                          <a:spcPct val="100000"/>
                        </a:lnSpc>
                        <a:spcBef>
                          <a:spcPts val="530"/>
                        </a:spcBef>
                      </a:pPr>
                      <a:r>
                        <a:rPr sz="1300" b="1" spc="-5" dirty="0">
                          <a:latin typeface="Arial"/>
                          <a:cs typeface="Arial"/>
                        </a:rPr>
                        <a:t>Pelvis</a:t>
                      </a:r>
                      <a:endParaRPr sz="1300">
                        <a:latin typeface="Arial"/>
                        <a:cs typeface="Arial"/>
                      </a:endParaRPr>
                    </a:p>
                  </a:txBody>
                  <a:tcPr marL="0" marR="0" marT="6731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tc>
                  <a:txBody>
                    <a:bodyPr/>
                    <a:lstStyle/>
                    <a:p>
                      <a:pPr marL="635" algn="ctr">
                        <a:lnSpc>
                          <a:spcPct val="100000"/>
                        </a:lnSpc>
                        <a:spcBef>
                          <a:spcPts val="530"/>
                        </a:spcBef>
                      </a:pPr>
                      <a:r>
                        <a:rPr sz="1300" b="1" dirty="0">
                          <a:latin typeface="Arial"/>
                          <a:cs typeface="Arial"/>
                        </a:rPr>
                        <a:t>1,000</a:t>
                      </a:r>
                      <a:r>
                        <a:rPr sz="1300" b="1" spc="-30" dirty="0">
                          <a:latin typeface="Arial"/>
                          <a:cs typeface="Arial"/>
                        </a:rPr>
                        <a:t> </a:t>
                      </a:r>
                      <a:r>
                        <a:rPr sz="1300" b="1" dirty="0">
                          <a:latin typeface="Arial"/>
                          <a:cs typeface="Arial"/>
                        </a:rPr>
                        <a:t>-</a:t>
                      </a:r>
                      <a:r>
                        <a:rPr sz="1300" b="1" spc="-15" dirty="0">
                          <a:latin typeface="Arial"/>
                          <a:cs typeface="Arial"/>
                        </a:rPr>
                        <a:t> </a:t>
                      </a:r>
                      <a:r>
                        <a:rPr sz="1300" b="1" spc="-5" dirty="0">
                          <a:latin typeface="Arial"/>
                          <a:cs typeface="Arial"/>
                        </a:rPr>
                        <a:t>MASSIVE</a:t>
                      </a:r>
                      <a:endParaRPr sz="1300">
                        <a:latin typeface="Arial"/>
                        <a:cs typeface="Arial"/>
                      </a:endParaRPr>
                    </a:p>
                  </a:txBody>
                  <a:tcPr marL="0" marR="0" marT="6731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extLst>
                  <a:ext uri="{0D108BD9-81ED-4DB2-BD59-A6C34878D82A}">
                    <a16:rowId xmlns:a16="http://schemas.microsoft.com/office/drawing/2014/main" val="10007"/>
                  </a:ext>
                </a:extLst>
              </a:tr>
            </a:tbl>
          </a:graphicData>
        </a:graphic>
      </p:graphicFrame>
      <p:pic>
        <p:nvPicPr>
          <p:cNvPr id="9" name="object 9"/>
          <p:cNvPicPr/>
          <p:nvPr/>
        </p:nvPicPr>
        <p:blipFill>
          <a:blip r:embed="rId5" cstate="print"/>
          <a:stretch>
            <a:fillRect/>
          </a:stretch>
        </p:blipFill>
        <p:spPr>
          <a:xfrm>
            <a:off x="1091946" y="5694426"/>
            <a:ext cx="4804409" cy="371855"/>
          </a:xfrm>
          <a:prstGeom prst="rect">
            <a:avLst/>
          </a:prstGeom>
        </p:spPr>
      </p:pic>
      <p:grpSp>
        <p:nvGrpSpPr>
          <p:cNvPr id="10" name="object 10"/>
          <p:cNvGrpSpPr/>
          <p:nvPr/>
        </p:nvGrpSpPr>
        <p:grpSpPr>
          <a:xfrm>
            <a:off x="5436107" y="1390649"/>
            <a:ext cx="6334760" cy="4942840"/>
            <a:chOff x="5436107" y="1390649"/>
            <a:chExt cx="6334760" cy="4942840"/>
          </a:xfrm>
        </p:grpSpPr>
        <p:pic>
          <p:nvPicPr>
            <p:cNvPr id="11" name="object 11"/>
            <p:cNvPicPr/>
            <p:nvPr/>
          </p:nvPicPr>
          <p:blipFill>
            <a:blip r:embed="rId6" cstate="print"/>
            <a:stretch>
              <a:fillRect/>
            </a:stretch>
          </p:blipFill>
          <p:spPr>
            <a:xfrm>
              <a:off x="5436107" y="1970531"/>
              <a:ext cx="1811261" cy="4362449"/>
            </a:xfrm>
            <a:prstGeom prst="rect">
              <a:avLst/>
            </a:prstGeom>
          </p:spPr>
        </p:pic>
        <p:pic>
          <p:nvPicPr>
            <p:cNvPr id="12" name="object 12"/>
            <p:cNvPicPr/>
            <p:nvPr/>
          </p:nvPicPr>
          <p:blipFill>
            <a:blip r:embed="rId7" cstate="print"/>
            <a:stretch>
              <a:fillRect/>
            </a:stretch>
          </p:blipFill>
          <p:spPr>
            <a:xfrm>
              <a:off x="5630418" y="2164841"/>
              <a:ext cx="1224534" cy="3775709"/>
            </a:xfrm>
            <a:prstGeom prst="rect">
              <a:avLst/>
            </a:prstGeom>
          </p:spPr>
        </p:pic>
        <p:pic>
          <p:nvPicPr>
            <p:cNvPr id="13" name="object 13"/>
            <p:cNvPicPr/>
            <p:nvPr/>
          </p:nvPicPr>
          <p:blipFill>
            <a:blip r:embed="rId8" cstate="print"/>
            <a:stretch>
              <a:fillRect/>
            </a:stretch>
          </p:blipFill>
          <p:spPr>
            <a:xfrm>
              <a:off x="6624066" y="1390649"/>
              <a:ext cx="1703831" cy="4000499"/>
            </a:xfrm>
            <a:prstGeom prst="rect">
              <a:avLst/>
            </a:prstGeom>
          </p:spPr>
        </p:pic>
        <p:pic>
          <p:nvPicPr>
            <p:cNvPr id="14" name="object 14"/>
            <p:cNvPicPr/>
            <p:nvPr/>
          </p:nvPicPr>
          <p:blipFill>
            <a:blip r:embed="rId9" cstate="print"/>
            <a:stretch>
              <a:fillRect/>
            </a:stretch>
          </p:blipFill>
          <p:spPr>
            <a:xfrm>
              <a:off x="6818376" y="1584960"/>
              <a:ext cx="1117091" cy="3413747"/>
            </a:xfrm>
            <a:prstGeom prst="rect">
              <a:avLst/>
            </a:prstGeom>
          </p:spPr>
        </p:pic>
        <p:pic>
          <p:nvPicPr>
            <p:cNvPr id="15" name="object 15"/>
            <p:cNvPicPr/>
            <p:nvPr/>
          </p:nvPicPr>
          <p:blipFill>
            <a:blip r:embed="rId10" cstate="print"/>
            <a:stretch>
              <a:fillRect/>
            </a:stretch>
          </p:blipFill>
          <p:spPr>
            <a:xfrm>
              <a:off x="8313420" y="1790700"/>
              <a:ext cx="2856737" cy="1843265"/>
            </a:xfrm>
            <a:prstGeom prst="rect">
              <a:avLst/>
            </a:prstGeom>
          </p:spPr>
        </p:pic>
        <p:sp>
          <p:nvSpPr>
            <p:cNvPr id="16" name="object 16"/>
            <p:cNvSpPr/>
            <p:nvPr/>
          </p:nvSpPr>
          <p:spPr>
            <a:xfrm>
              <a:off x="8301608" y="4190624"/>
              <a:ext cx="0" cy="501650"/>
            </a:xfrm>
            <a:custGeom>
              <a:avLst/>
              <a:gdLst/>
              <a:ahLst/>
              <a:cxnLst/>
              <a:rect l="l" t="t" r="r" b="b"/>
              <a:pathLst>
                <a:path h="501650">
                  <a:moveTo>
                    <a:pt x="0" y="501294"/>
                  </a:moveTo>
                  <a:lnTo>
                    <a:pt x="0" y="0"/>
                  </a:lnTo>
                </a:path>
              </a:pathLst>
            </a:custGeom>
            <a:ln w="101600">
              <a:solidFill>
                <a:srgbClr val="BB8542"/>
              </a:solidFill>
            </a:ln>
          </p:spPr>
          <p:txBody>
            <a:bodyPr wrap="square" lIns="0" tIns="0" rIns="0" bIns="0" rtlCol="0"/>
            <a:lstStyle/>
            <a:p>
              <a:endParaRPr/>
            </a:p>
          </p:txBody>
        </p:sp>
        <p:sp>
          <p:nvSpPr>
            <p:cNvPr id="17" name="object 17"/>
            <p:cNvSpPr/>
            <p:nvPr/>
          </p:nvSpPr>
          <p:spPr>
            <a:xfrm>
              <a:off x="8301608" y="4893188"/>
              <a:ext cx="0" cy="501650"/>
            </a:xfrm>
            <a:custGeom>
              <a:avLst/>
              <a:gdLst/>
              <a:ahLst/>
              <a:cxnLst/>
              <a:rect l="l" t="t" r="r" b="b"/>
              <a:pathLst>
                <a:path h="501650">
                  <a:moveTo>
                    <a:pt x="0" y="501294"/>
                  </a:moveTo>
                  <a:lnTo>
                    <a:pt x="0" y="0"/>
                  </a:lnTo>
                </a:path>
              </a:pathLst>
            </a:custGeom>
            <a:ln w="101600">
              <a:solidFill>
                <a:srgbClr val="BB8542"/>
              </a:solidFill>
            </a:ln>
          </p:spPr>
          <p:txBody>
            <a:bodyPr wrap="square" lIns="0" tIns="0" rIns="0" bIns="0" rtlCol="0"/>
            <a:lstStyle/>
            <a:p>
              <a:endParaRPr/>
            </a:p>
          </p:txBody>
        </p:sp>
        <p:sp>
          <p:nvSpPr>
            <p:cNvPr id="18" name="object 18"/>
            <p:cNvSpPr/>
            <p:nvPr/>
          </p:nvSpPr>
          <p:spPr>
            <a:xfrm>
              <a:off x="8053958" y="5510399"/>
              <a:ext cx="3707129" cy="661670"/>
            </a:xfrm>
            <a:custGeom>
              <a:avLst/>
              <a:gdLst/>
              <a:ahLst/>
              <a:cxnLst/>
              <a:rect l="l" t="t" r="r" b="b"/>
              <a:pathLst>
                <a:path w="3707129" h="661670">
                  <a:moveTo>
                    <a:pt x="3677348" y="0"/>
                  </a:moveTo>
                  <a:lnTo>
                    <a:pt x="29781" y="0"/>
                  </a:lnTo>
                  <a:lnTo>
                    <a:pt x="18189" y="2340"/>
                  </a:lnTo>
                  <a:lnTo>
                    <a:pt x="8723" y="8723"/>
                  </a:lnTo>
                  <a:lnTo>
                    <a:pt x="2340" y="18189"/>
                  </a:lnTo>
                  <a:lnTo>
                    <a:pt x="0" y="29781"/>
                  </a:lnTo>
                  <a:lnTo>
                    <a:pt x="0" y="631647"/>
                  </a:lnTo>
                  <a:lnTo>
                    <a:pt x="2340" y="643236"/>
                  </a:lnTo>
                  <a:lnTo>
                    <a:pt x="8723" y="652699"/>
                  </a:lnTo>
                  <a:lnTo>
                    <a:pt x="18189" y="659077"/>
                  </a:lnTo>
                  <a:lnTo>
                    <a:pt x="29781" y="661416"/>
                  </a:lnTo>
                  <a:lnTo>
                    <a:pt x="3677348" y="661416"/>
                  </a:lnTo>
                  <a:lnTo>
                    <a:pt x="3688940" y="659077"/>
                  </a:lnTo>
                  <a:lnTo>
                    <a:pt x="3698406" y="652699"/>
                  </a:lnTo>
                  <a:lnTo>
                    <a:pt x="3704789" y="643236"/>
                  </a:lnTo>
                  <a:lnTo>
                    <a:pt x="3707129" y="631647"/>
                  </a:lnTo>
                  <a:lnTo>
                    <a:pt x="3707129" y="29781"/>
                  </a:lnTo>
                  <a:lnTo>
                    <a:pt x="3704789" y="18189"/>
                  </a:lnTo>
                  <a:lnTo>
                    <a:pt x="3698406" y="8723"/>
                  </a:lnTo>
                  <a:lnTo>
                    <a:pt x="3688940" y="2340"/>
                  </a:lnTo>
                  <a:lnTo>
                    <a:pt x="3677348" y="0"/>
                  </a:lnTo>
                  <a:close/>
                </a:path>
              </a:pathLst>
            </a:custGeom>
            <a:solidFill>
              <a:srgbClr val="FFF4D2"/>
            </a:solidFill>
          </p:spPr>
          <p:txBody>
            <a:bodyPr wrap="square" lIns="0" tIns="0" rIns="0" bIns="0" rtlCol="0"/>
            <a:lstStyle/>
            <a:p>
              <a:endParaRPr/>
            </a:p>
          </p:txBody>
        </p:sp>
        <p:sp>
          <p:nvSpPr>
            <p:cNvPr id="19" name="object 19"/>
            <p:cNvSpPr/>
            <p:nvPr/>
          </p:nvSpPr>
          <p:spPr>
            <a:xfrm>
              <a:off x="8053958" y="5510399"/>
              <a:ext cx="3707129" cy="661670"/>
            </a:xfrm>
            <a:custGeom>
              <a:avLst/>
              <a:gdLst/>
              <a:ahLst/>
              <a:cxnLst/>
              <a:rect l="l" t="t" r="r" b="b"/>
              <a:pathLst>
                <a:path w="3707129" h="661670">
                  <a:moveTo>
                    <a:pt x="0" y="29781"/>
                  </a:moveTo>
                  <a:lnTo>
                    <a:pt x="2340" y="18189"/>
                  </a:lnTo>
                  <a:lnTo>
                    <a:pt x="8723" y="8723"/>
                  </a:lnTo>
                  <a:lnTo>
                    <a:pt x="18189" y="2340"/>
                  </a:lnTo>
                  <a:lnTo>
                    <a:pt x="29781" y="0"/>
                  </a:lnTo>
                  <a:lnTo>
                    <a:pt x="3677348" y="0"/>
                  </a:lnTo>
                  <a:lnTo>
                    <a:pt x="3688940" y="2340"/>
                  </a:lnTo>
                  <a:lnTo>
                    <a:pt x="3698406" y="8723"/>
                  </a:lnTo>
                  <a:lnTo>
                    <a:pt x="3704789" y="18189"/>
                  </a:lnTo>
                  <a:lnTo>
                    <a:pt x="3707129" y="29781"/>
                  </a:lnTo>
                  <a:lnTo>
                    <a:pt x="3707129" y="631647"/>
                  </a:lnTo>
                  <a:lnTo>
                    <a:pt x="3704789" y="643236"/>
                  </a:lnTo>
                  <a:lnTo>
                    <a:pt x="3698406" y="652699"/>
                  </a:lnTo>
                  <a:lnTo>
                    <a:pt x="3688940" y="659077"/>
                  </a:lnTo>
                  <a:lnTo>
                    <a:pt x="3677348" y="661416"/>
                  </a:lnTo>
                  <a:lnTo>
                    <a:pt x="29781" y="661416"/>
                  </a:lnTo>
                  <a:lnTo>
                    <a:pt x="18189" y="659077"/>
                  </a:lnTo>
                  <a:lnTo>
                    <a:pt x="8723" y="652699"/>
                  </a:lnTo>
                  <a:lnTo>
                    <a:pt x="2340" y="643236"/>
                  </a:lnTo>
                  <a:lnTo>
                    <a:pt x="0" y="631647"/>
                  </a:lnTo>
                  <a:lnTo>
                    <a:pt x="0" y="29781"/>
                  </a:lnTo>
                  <a:close/>
                </a:path>
              </a:pathLst>
            </a:custGeom>
            <a:ln w="19050">
              <a:solidFill>
                <a:srgbClr val="BB8542"/>
              </a:solidFill>
            </a:ln>
          </p:spPr>
          <p:txBody>
            <a:bodyPr wrap="square" lIns="0" tIns="0" rIns="0" bIns="0" rtlCol="0"/>
            <a:lstStyle/>
            <a:p>
              <a:endParaRPr/>
            </a:p>
          </p:txBody>
        </p:sp>
      </p:grpSp>
      <p:sp>
        <p:nvSpPr>
          <p:cNvPr id="20" name="object 20"/>
          <p:cNvSpPr txBox="1"/>
          <p:nvPr/>
        </p:nvSpPr>
        <p:spPr>
          <a:xfrm>
            <a:off x="8131988" y="3534897"/>
            <a:ext cx="3434715" cy="2521585"/>
          </a:xfrm>
          <a:prstGeom prst="rect">
            <a:avLst/>
          </a:prstGeom>
        </p:spPr>
        <p:txBody>
          <a:bodyPr vert="horz" wrap="square" lIns="0" tIns="136525" rIns="0" bIns="0" rtlCol="0">
            <a:spAutoFit/>
          </a:bodyPr>
          <a:lstStyle/>
          <a:p>
            <a:pPr marL="12700">
              <a:lnSpc>
                <a:spcPct val="100000"/>
              </a:lnSpc>
              <a:spcBef>
                <a:spcPts val="1075"/>
              </a:spcBef>
            </a:pPr>
            <a:r>
              <a:rPr sz="2400" b="1" spc="-5" dirty="0">
                <a:solidFill>
                  <a:srgbClr val="BB8542"/>
                </a:solidFill>
                <a:latin typeface="Arial"/>
                <a:cs typeface="Arial"/>
              </a:rPr>
              <a:t>CLOSED</a:t>
            </a:r>
            <a:r>
              <a:rPr sz="2400" b="1" spc="-45" dirty="0">
                <a:solidFill>
                  <a:srgbClr val="BB8542"/>
                </a:solidFill>
                <a:latin typeface="Arial"/>
                <a:cs typeface="Arial"/>
              </a:rPr>
              <a:t> </a:t>
            </a:r>
            <a:r>
              <a:rPr sz="2400" b="1" spc="-5" dirty="0">
                <a:latin typeface="Arial"/>
                <a:cs typeface="Arial"/>
              </a:rPr>
              <a:t>FRACTURE</a:t>
            </a:r>
            <a:endParaRPr sz="2400">
              <a:latin typeface="Arial"/>
              <a:cs typeface="Arial"/>
            </a:endParaRPr>
          </a:p>
          <a:p>
            <a:pPr marL="330835" marR="541655">
              <a:lnSpc>
                <a:spcPct val="100000"/>
              </a:lnSpc>
              <a:spcBef>
                <a:spcPts val="730"/>
              </a:spcBef>
            </a:pPr>
            <a:r>
              <a:rPr sz="1800" dirty="0">
                <a:latin typeface="Arial MT"/>
                <a:cs typeface="Arial MT"/>
              </a:rPr>
              <a:t>No</a:t>
            </a:r>
            <a:r>
              <a:rPr sz="1800" spc="-30" dirty="0">
                <a:latin typeface="Arial MT"/>
                <a:cs typeface="Arial MT"/>
              </a:rPr>
              <a:t> </a:t>
            </a:r>
            <a:r>
              <a:rPr sz="1800" dirty="0">
                <a:latin typeface="Arial MT"/>
                <a:cs typeface="Arial MT"/>
              </a:rPr>
              <a:t>open</a:t>
            </a:r>
            <a:r>
              <a:rPr sz="1800" spc="-35" dirty="0">
                <a:latin typeface="Arial MT"/>
                <a:cs typeface="Arial MT"/>
              </a:rPr>
              <a:t> </a:t>
            </a:r>
            <a:r>
              <a:rPr sz="1800" dirty="0">
                <a:latin typeface="Arial MT"/>
                <a:cs typeface="Arial MT"/>
              </a:rPr>
              <a:t>wound</a:t>
            </a:r>
            <a:r>
              <a:rPr sz="1800" spc="-40" dirty="0">
                <a:latin typeface="Arial MT"/>
                <a:cs typeface="Arial MT"/>
              </a:rPr>
              <a:t> </a:t>
            </a:r>
            <a:r>
              <a:rPr sz="1800" dirty="0">
                <a:latin typeface="Arial MT"/>
                <a:cs typeface="Arial MT"/>
              </a:rPr>
              <a:t>(break</a:t>
            </a:r>
            <a:r>
              <a:rPr sz="1800" spc="-30" dirty="0">
                <a:latin typeface="Arial MT"/>
                <a:cs typeface="Arial MT"/>
              </a:rPr>
              <a:t> </a:t>
            </a:r>
            <a:r>
              <a:rPr sz="1800" dirty="0">
                <a:latin typeface="Arial MT"/>
                <a:cs typeface="Arial MT"/>
              </a:rPr>
              <a:t>in </a:t>
            </a:r>
            <a:r>
              <a:rPr sz="1800" spc="-484" dirty="0">
                <a:latin typeface="Arial MT"/>
                <a:cs typeface="Arial MT"/>
              </a:rPr>
              <a:t> </a:t>
            </a:r>
            <a:r>
              <a:rPr sz="1800" dirty="0">
                <a:latin typeface="Arial MT"/>
                <a:cs typeface="Arial MT"/>
              </a:rPr>
              <a:t>skin)</a:t>
            </a:r>
            <a:endParaRPr sz="1800">
              <a:latin typeface="Arial MT"/>
              <a:cs typeface="Arial MT"/>
            </a:endParaRPr>
          </a:p>
          <a:p>
            <a:pPr marL="330835" marR="377190">
              <a:lnSpc>
                <a:spcPct val="100000"/>
              </a:lnSpc>
              <a:spcBef>
                <a:spcPts val="1200"/>
              </a:spcBef>
            </a:pPr>
            <a:r>
              <a:rPr sz="1800" spc="-5" dirty="0">
                <a:latin typeface="Arial MT"/>
                <a:cs typeface="Arial MT"/>
              </a:rPr>
              <a:t>Risk for tissue </a:t>
            </a:r>
            <a:r>
              <a:rPr sz="1800" dirty="0">
                <a:latin typeface="Arial MT"/>
                <a:cs typeface="Arial MT"/>
              </a:rPr>
              <a:t>damage </a:t>
            </a:r>
            <a:r>
              <a:rPr sz="1800" spc="-5" dirty="0">
                <a:latin typeface="Arial MT"/>
                <a:cs typeface="Arial MT"/>
              </a:rPr>
              <a:t>still </a:t>
            </a:r>
            <a:r>
              <a:rPr sz="1800" spc="-490" dirty="0">
                <a:latin typeface="Arial MT"/>
                <a:cs typeface="Arial MT"/>
              </a:rPr>
              <a:t> </a:t>
            </a:r>
            <a:r>
              <a:rPr sz="1800" spc="-5" dirty="0">
                <a:latin typeface="Arial MT"/>
                <a:cs typeface="Arial MT"/>
              </a:rPr>
              <a:t>significant</a:t>
            </a:r>
            <a:endParaRPr sz="1800">
              <a:latin typeface="Arial MT"/>
              <a:cs typeface="Arial MT"/>
            </a:endParaRPr>
          </a:p>
          <a:p>
            <a:pPr>
              <a:lnSpc>
                <a:spcPct val="100000"/>
              </a:lnSpc>
              <a:spcBef>
                <a:spcPts val="40"/>
              </a:spcBef>
            </a:pPr>
            <a:endParaRPr sz="1700">
              <a:latin typeface="Arial MT"/>
              <a:cs typeface="Arial MT"/>
            </a:endParaRPr>
          </a:p>
          <a:p>
            <a:pPr marL="721995" marR="5080">
              <a:lnSpc>
                <a:spcPts val="1639"/>
              </a:lnSpc>
            </a:pPr>
            <a:r>
              <a:rPr sz="1400" spc="-5" dirty="0">
                <a:latin typeface="Arial MT"/>
                <a:cs typeface="Arial MT"/>
              </a:rPr>
              <a:t>Treat all fractures with nearby skin </a:t>
            </a:r>
            <a:r>
              <a:rPr sz="1400" spc="-375" dirty="0">
                <a:latin typeface="Arial MT"/>
                <a:cs typeface="Arial MT"/>
              </a:rPr>
              <a:t> </a:t>
            </a:r>
            <a:r>
              <a:rPr sz="1400" spc="-5" dirty="0">
                <a:latin typeface="Arial MT"/>
                <a:cs typeface="Arial MT"/>
              </a:rPr>
              <a:t>wounds</a:t>
            </a:r>
            <a:r>
              <a:rPr sz="1400" spc="-20" dirty="0">
                <a:latin typeface="Arial MT"/>
                <a:cs typeface="Arial MT"/>
              </a:rPr>
              <a:t> </a:t>
            </a:r>
            <a:r>
              <a:rPr sz="1400" spc="-5" dirty="0">
                <a:latin typeface="Arial MT"/>
                <a:cs typeface="Arial MT"/>
              </a:rPr>
              <a:t>as</a:t>
            </a:r>
            <a:r>
              <a:rPr sz="1400" spc="-10" dirty="0">
                <a:latin typeface="Arial MT"/>
                <a:cs typeface="Arial MT"/>
              </a:rPr>
              <a:t> </a:t>
            </a:r>
            <a:r>
              <a:rPr sz="1400" spc="-5" dirty="0">
                <a:latin typeface="Arial MT"/>
                <a:cs typeface="Arial MT"/>
              </a:rPr>
              <a:t>open</a:t>
            </a:r>
            <a:r>
              <a:rPr sz="1400" spc="-30" dirty="0">
                <a:latin typeface="Arial MT"/>
                <a:cs typeface="Arial MT"/>
              </a:rPr>
              <a:t> </a:t>
            </a:r>
            <a:r>
              <a:rPr sz="1400" spc="-5" dirty="0">
                <a:latin typeface="Arial MT"/>
                <a:cs typeface="Arial MT"/>
              </a:rPr>
              <a:t>fractures</a:t>
            </a:r>
            <a:endParaRPr sz="1400">
              <a:latin typeface="Arial MT"/>
              <a:cs typeface="Arial MT"/>
            </a:endParaRPr>
          </a:p>
        </p:txBody>
      </p:sp>
      <p:pic>
        <p:nvPicPr>
          <p:cNvPr id="21" name="object 21"/>
          <p:cNvPicPr/>
          <p:nvPr/>
        </p:nvPicPr>
        <p:blipFill>
          <a:blip r:embed="rId11" cstate="print"/>
          <a:stretch>
            <a:fillRect/>
          </a:stretch>
        </p:blipFill>
        <p:spPr>
          <a:xfrm>
            <a:off x="8230361" y="5604509"/>
            <a:ext cx="518921" cy="451103"/>
          </a:xfrm>
          <a:prstGeom prst="rect">
            <a:avLst/>
          </a:prstGeom>
        </p:spPr>
      </p:pic>
      <p:sp>
        <p:nvSpPr>
          <p:cNvPr id="23" name="object 23"/>
          <p:cNvSpPr txBox="1"/>
          <p:nvPr/>
        </p:nvSpPr>
        <p:spPr>
          <a:xfrm>
            <a:off x="6690355" y="6025762"/>
            <a:ext cx="31877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FFFFFF"/>
                </a:solidFill>
                <a:latin typeface="Arial Black"/>
                <a:cs typeface="Arial Black"/>
              </a:rPr>
              <a:t>S</a:t>
            </a:r>
            <a:endParaRPr sz="3200">
              <a:latin typeface="Arial Black"/>
              <a:cs typeface="Arial Black"/>
            </a:endParaRPr>
          </a:p>
        </p:txBody>
      </p:sp>
      <p:sp>
        <p:nvSpPr>
          <p:cNvPr id="24" name="object 24"/>
          <p:cNvSpPr txBox="1"/>
          <p:nvPr/>
        </p:nvSpPr>
        <p:spPr>
          <a:xfrm>
            <a:off x="5034377" y="6039532"/>
            <a:ext cx="131064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2D3334"/>
                </a:solidFill>
                <a:latin typeface="Arial Black"/>
                <a:cs typeface="Arial Black"/>
              </a:rPr>
              <a:t>P</a:t>
            </a:r>
            <a:r>
              <a:rPr sz="3200" spc="-50" dirty="0">
                <a:solidFill>
                  <a:srgbClr val="2D3334"/>
                </a:solidFill>
                <a:latin typeface="Arial Black"/>
                <a:cs typeface="Arial Black"/>
              </a:rPr>
              <a:t> </a:t>
            </a:r>
            <a:r>
              <a:rPr sz="3200" spc="-5" dirty="0">
                <a:solidFill>
                  <a:srgbClr val="2D3334"/>
                </a:solidFill>
                <a:latin typeface="Arial Black"/>
                <a:cs typeface="Arial Black"/>
              </a:rPr>
              <a:t>A</a:t>
            </a:r>
            <a:r>
              <a:rPr sz="3200" spc="-55" dirty="0">
                <a:solidFill>
                  <a:srgbClr val="2D3334"/>
                </a:solidFill>
                <a:latin typeface="Arial Black"/>
                <a:cs typeface="Arial Black"/>
              </a:rPr>
              <a:t> </a:t>
            </a:r>
            <a:r>
              <a:rPr sz="3200" spc="-5" dirty="0">
                <a:solidFill>
                  <a:srgbClr val="2D3334"/>
                </a:solidFill>
                <a:latin typeface="Arial Black"/>
                <a:cs typeface="Arial Black"/>
              </a:rPr>
              <a:t>W</a:t>
            </a:r>
            <a:endParaRPr sz="3200">
              <a:latin typeface="Arial Black"/>
              <a:cs typeface="Arial Black"/>
            </a:endParaRPr>
          </a:p>
        </p:txBody>
      </p:sp>
      <p:sp>
        <p:nvSpPr>
          <p:cNvPr id="25" name="object 25"/>
          <p:cNvSpPr txBox="1"/>
          <p:nvPr/>
        </p:nvSpPr>
        <p:spPr>
          <a:xfrm>
            <a:off x="11698970" y="656295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latin typeface="Arial MT"/>
                <a:cs typeface="Arial MT"/>
              </a:rPr>
              <a:t>6</a:t>
            </a:fld>
            <a:endParaRPr sz="1200">
              <a:latin typeface="Arial MT"/>
              <a:cs typeface="Arial MT"/>
            </a:endParaRPr>
          </a:p>
        </p:txBody>
      </p:sp>
      <p:sp>
        <p:nvSpPr>
          <p:cNvPr id="26" name="object 26"/>
          <p:cNvSpPr txBox="1"/>
          <p:nvPr/>
        </p:nvSpPr>
        <p:spPr>
          <a:xfrm>
            <a:off x="9408142"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#TCCC-CPP-PPT-19</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3075" y="251273"/>
            <a:ext cx="7062470" cy="986790"/>
          </a:xfrm>
          <a:prstGeom prst="rect">
            <a:avLst/>
          </a:prstGeom>
        </p:spPr>
        <p:txBody>
          <a:bodyPr vert="horz" wrap="square" lIns="0" tIns="50800" rIns="0" bIns="0" rtlCol="0">
            <a:spAutoFit/>
          </a:bodyPr>
          <a:lstStyle/>
          <a:p>
            <a:pPr marR="28575" algn="ctr">
              <a:lnSpc>
                <a:spcPct val="100000"/>
              </a:lnSpc>
              <a:spcBef>
                <a:spcPts val="400"/>
              </a:spcBef>
            </a:pPr>
            <a:r>
              <a:rPr spc="-5" dirty="0"/>
              <a:t>Module</a:t>
            </a:r>
            <a:r>
              <a:rPr spc="-40" dirty="0"/>
              <a:t> </a:t>
            </a:r>
            <a:r>
              <a:rPr spc="-5" dirty="0"/>
              <a:t>19:</a:t>
            </a:r>
            <a:r>
              <a:rPr spc="-45" dirty="0"/>
              <a:t> </a:t>
            </a:r>
            <a:r>
              <a:rPr spc="-5" dirty="0"/>
              <a:t>Fractures</a:t>
            </a:r>
          </a:p>
          <a:p>
            <a:pPr algn="ctr">
              <a:lnSpc>
                <a:spcPct val="100000"/>
              </a:lnSpc>
              <a:spcBef>
                <a:spcPts val="545"/>
              </a:spcBef>
            </a:pPr>
            <a:r>
              <a:rPr sz="3600" dirty="0">
                <a:solidFill>
                  <a:srgbClr val="000000"/>
                </a:solidFill>
              </a:rPr>
              <a:t>SIGNS</a:t>
            </a:r>
            <a:r>
              <a:rPr sz="3600" spc="-25" dirty="0">
                <a:solidFill>
                  <a:srgbClr val="000000"/>
                </a:solidFill>
              </a:rPr>
              <a:t> </a:t>
            </a:r>
            <a:r>
              <a:rPr sz="3600" dirty="0">
                <a:solidFill>
                  <a:srgbClr val="000000"/>
                </a:solidFill>
              </a:rPr>
              <a:t>OF</a:t>
            </a:r>
            <a:r>
              <a:rPr sz="3600" spc="-25" dirty="0">
                <a:solidFill>
                  <a:srgbClr val="000000"/>
                </a:solidFill>
              </a:rPr>
              <a:t> </a:t>
            </a:r>
            <a:r>
              <a:rPr sz="3600" spc="-5" dirty="0">
                <a:solidFill>
                  <a:srgbClr val="000000"/>
                </a:solidFill>
              </a:rPr>
              <a:t>AN</a:t>
            </a:r>
            <a:r>
              <a:rPr sz="3600" spc="-15" dirty="0">
                <a:solidFill>
                  <a:srgbClr val="000000"/>
                </a:solidFill>
              </a:rPr>
              <a:t> </a:t>
            </a:r>
            <a:r>
              <a:rPr sz="3600" dirty="0">
                <a:solidFill>
                  <a:srgbClr val="000000"/>
                </a:solidFill>
              </a:rPr>
              <a:t>OPEN</a:t>
            </a:r>
            <a:r>
              <a:rPr sz="3600" spc="-25" dirty="0">
                <a:solidFill>
                  <a:srgbClr val="000000"/>
                </a:solidFill>
              </a:rPr>
              <a:t> </a:t>
            </a:r>
            <a:r>
              <a:rPr sz="3600" spc="-5" dirty="0">
                <a:solidFill>
                  <a:srgbClr val="BB8542"/>
                </a:solidFill>
              </a:rPr>
              <a:t>FRACTURE</a:t>
            </a:r>
            <a:endParaRPr sz="36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420623" y="1475232"/>
            <a:ext cx="7146290" cy="4274185"/>
            <a:chOff x="420623" y="1475232"/>
            <a:chExt cx="7146290" cy="4274185"/>
          </a:xfrm>
        </p:grpSpPr>
        <p:pic>
          <p:nvPicPr>
            <p:cNvPr id="5" name="object 5"/>
            <p:cNvPicPr/>
            <p:nvPr/>
          </p:nvPicPr>
          <p:blipFill>
            <a:blip r:embed="rId4" cstate="print"/>
            <a:stretch>
              <a:fillRect/>
            </a:stretch>
          </p:blipFill>
          <p:spPr>
            <a:xfrm>
              <a:off x="5446014" y="1707427"/>
              <a:ext cx="2120644" cy="3543208"/>
            </a:xfrm>
            <a:prstGeom prst="rect">
              <a:avLst/>
            </a:prstGeom>
          </p:spPr>
        </p:pic>
        <p:pic>
          <p:nvPicPr>
            <p:cNvPr id="6" name="object 6"/>
            <p:cNvPicPr/>
            <p:nvPr/>
          </p:nvPicPr>
          <p:blipFill>
            <a:blip r:embed="rId5" cstate="print"/>
            <a:stretch>
              <a:fillRect/>
            </a:stretch>
          </p:blipFill>
          <p:spPr>
            <a:xfrm>
              <a:off x="420623" y="1475232"/>
              <a:ext cx="5224271" cy="4274057"/>
            </a:xfrm>
            <a:prstGeom prst="rect">
              <a:avLst/>
            </a:prstGeom>
          </p:spPr>
        </p:pic>
      </p:grpSp>
      <p:sp>
        <p:nvSpPr>
          <p:cNvPr id="7" name="object 7"/>
          <p:cNvSpPr/>
          <p:nvPr/>
        </p:nvSpPr>
        <p:spPr>
          <a:xfrm>
            <a:off x="6489953"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8" name="object 8"/>
          <p:cNvSpPr txBox="1"/>
          <p:nvPr/>
        </p:nvSpPr>
        <p:spPr>
          <a:xfrm>
            <a:off x="7801191" y="3846192"/>
            <a:ext cx="3721100" cy="1885314"/>
          </a:xfrm>
          <a:prstGeom prst="rect">
            <a:avLst/>
          </a:prstGeom>
        </p:spPr>
        <p:txBody>
          <a:bodyPr vert="horz" wrap="square" lIns="0" tIns="12700" rIns="0" bIns="0" rtlCol="0">
            <a:spAutoFit/>
          </a:bodyPr>
          <a:lstStyle/>
          <a:p>
            <a:pPr marL="12700" marR="5080">
              <a:lnSpc>
                <a:spcPct val="100000"/>
              </a:lnSpc>
              <a:spcBef>
                <a:spcPts val="100"/>
              </a:spcBef>
            </a:pPr>
            <a:r>
              <a:rPr sz="1600" b="1" spc="-5" dirty="0">
                <a:latin typeface="Arial"/>
                <a:cs typeface="Arial"/>
              </a:rPr>
              <a:t>Open fracture</a:t>
            </a:r>
            <a:r>
              <a:rPr sz="1600" b="1" spc="10" dirty="0">
                <a:latin typeface="Arial"/>
                <a:cs typeface="Arial"/>
              </a:rPr>
              <a:t> </a:t>
            </a:r>
            <a:r>
              <a:rPr sz="1600" spc="-5" dirty="0">
                <a:latin typeface="Arial MT"/>
                <a:cs typeface="Arial MT"/>
              </a:rPr>
              <a:t>to</a:t>
            </a:r>
            <a:r>
              <a:rPr sz="1600" spc="5" dirty="0">
                <a:latin typeface="Arial MT"/>
                <a:cs typeface="Arial MT"/>
              </a:rPr>
              <a:t> </a:t>
            </a:r>
            <a:r>
              <a:rPr sz="1600" spc="-5" dirty="0">
                <a:latin typeface="Arial MT"/>
                <a:cs typeface="Arial MT"/>
              </a:rPr>
              <a:t>the</a:t>
            </a:r>
            <a:r>
              <a:rPr sz="1600" spc="5" dirty="0">
                <a:latin typeface="Arial MT"/>
                <a:cs typeface="Arial MT"/>
              </a:rPr>
              <a:t> </a:t>
            </a:r>
            <a:r>
              <a:rPr sz="1600" spc="-5" dirty="0">
                <a:latin typeface="Arial MT"/>
                <a:cs typeface="Arial MT"/>
              </a:rPr>
              <a:t>pelvis</a:t>
            </a:r>
            <a:r>
              <a:rPr sz="1600" spc="-10" dirty="0">
                <a:latin typeface="Arial MT"/>
                <a:cs typeface="Arial MT"/>
              </a:rPr>
              <a:t> </a:t>
            </a:r>
            <a:r>
              <a:rPr sz="1600" spc="-5" dirty="0">
                <a:latin typeface="Arial MT"/>
                <a:cs typeface="Arial MT"/>
              </a:rPr>
              <a:t>may</a:t>
            </a:r>
            <a:r>
              <a:rPr sz="1600" spc="5" dirty="0">
                <a:latin typeface="Arial MT"/>
                <a:cs typeface="Arial MT"/>
              </a:rPr>
              <a:t> </a:t>
            </a:r>
            <a:r>
              <a:rPr sz="1600" spc="-5" dirty="0">
                <a:latin typeface="Arial MT"/>
                <a:cs typeface="Arial MT"/>
              </a:rPr>
              <a:t>lacerate </a:t>
            </a:r>
            <a:r>
              <a:rPr sz="1600" spc="-430" dirty="0">
                <a:latin typeface="Arial MT"/>
                <a:cs typeface="Arial MT"/>
              </a:rPr>
              <a:t> </a:t>
            </a:r>
            <a:r>
              <a:rPr sz="1600" spc="-5" dirty="0">
                <a:latin typeface="Arial MT"/>
                <a:cs typeface="Arial MT"/>
              </a:rPr>
              <a:t>the</a:t>
            </a:r>
            <a:r>
              <a:rPr sz="1600" dirty="0">
                <a:latin typeface="Arial MT"/>
                <a:cs typeface="Arial MT"/>
              </a:rPr>
              <a:t> </a:t>
            </a:r>
            <a:r>
              <a:rPr sz="1600" spc="-5" dirty="0">
                <a:latin typeface="Arial MT"/>
                <a:cs typeface="Arial MT"/>
              </a:rPr>
              <a:t>rectum,</a:t>
            </a:r>
            <a:r>
              <a:rPr sz="1600" spc="20" dirty="0">
                <a:latin typeface="Arial MT"/>
                <a:cs typeface="Arial MT"/>
              </a:rPr>
              <a:t> </a:t>
            </a:r>
            <a:r>
              <a:rPr sz="1600" spc="-5" dirty="0">
                <a:latin typeface="Arial MT"/>
                <a:cs typeface="Arial MT"/>
              </a:rPr>
              <a:t>perineum,</a:t>
            </a:r>
            <a:r>
              <a:rPr sz="1600" dirty="0">
                <a:latin typeface="Arial MT"/>
                <a:cs typeface="Arial MT"/>
              </a:rPr>
              <a:t> </a:t>
            </a:r>
            <a:r>
              <a:rPr sz="1600" spc="-5" dirty="0">
                <a:latin typeface="Arial MT"/>
                <a:cs typeface="Arial MT"/>
              </a:rPr>
              <a:t>or</a:t>
            </a:r>
            <a:r>
              <a:rPr sz="1600" spc="5" dirty="0">
                <a:latin typeface="Arial MT"/>
                <a:cs typeface="Arial MT"/>
              </a:rPr>
              <a:t> </a:t>
            </a:r>
            <a:r>
              <a:rPr sz="1600" spc="-5" dirty="0">
                <a:latin typeface="Arial MT"/>
                <a:cs typeface="Arial MT"/>
              </a:rPr>
              <a:t>vagina, and</a:t>
            </a:r>
            <a:r>
              <a:rPr sz="1600" dirty="0">
                <a:latin typeface="Arial MT"/>
                <a:cs typeface="Arial MT"/>
              </a:rPr>
              <a:t> </a:t>
            </a:r>
            <a:r>
              <a:rPr sz="1600" spc="-5" dirty="0">
                <a:latin typeface="Arial MT"/>
                <a:cs typeface="Arial MT"/>
              </a:rPr>
              <a:t>an </a:t>
            </a:r>
            <a:r>
              <a:rPr sz="1600" dirty="0">
                <a:latin typeface="Arial MT"/>
                <a:cs typeface="Arial MT"/>
              </a:rPr>
              <a:t> </a:t>
            </a:r>
            <a:r>
              <a:rPr sz="1600" spc="-5" dirty="0">
                <a:latin typeface="Arial MT"/>
                <a:cs typeface="Arial MT"/>
              </a:rPr>
              <a:t>obvious</a:t>
            </a:r>
            <a:r>
              <a:rPr sz="1600" spc="-10" dirty="0">
                <a:latin typeface="Arial MT"/>
                <a:cs typeface="Arial MT"/>
              </a:rPr>
              <a:t> </a:t>
            </a:r>
            <a:r>
              <a:rPr sz="1600" spc="-5" dirty="0">
                <a:latin typeface="Arial MT"/>
                <a:cs typeface="Arial MT"/>
              </a:rPr>
              <a:t>source of</a:t>
            </a:r>
            <a:r>
              <a:rPr sz="1600" spc="5" dirty="0">
                <a:latin typeface="Arial MT"/>
                <a:cs typeface="Arial MT"/>
              </a:rPr>
              <a:t> </a:t>
            </a:r>
            <a:r>
              <a:rPr sz="1600" spc="-5" dirty="0">
                <a:latin typeface="Arial MT"/>
                <a:cs typeface="Arial MT"/>
              </a:rPr>
              <a:t>external</a:t>
            </a:r>
            <a:r>
              <a:rPr sz="1600" dirty="0">
                <a:latin typeface="Arial MT"/>
                <a:cs typeface="Arial MT"/>
              </a:rPr>
              <a:t> </a:t>
            </a:r>
            <a:r>
              <a:rPr sz="1600" spc="-5" dirty="0">
                <a:latin typeface="Arial MT"/>
                <a:cs typeface="Arial MT"/>
              </a:rPr>
              <a:t>blood loss </a:t>
            </a:r>
            <a:r>
              <a:rPr sz="1600" dirty="0">
                <a:latin typeface="Arial MT"/>
                <a:cs typeface="Arial MT"/>
              </a:rPr>
              <a:t> </a:t>
            </a:r>
            <a:r>
              <a:rPr sz="1600" spc="-5" dirty="0">
                <a:latin typeface="Arial MT"/>
                <a:cs typeface="Arial MT"/>
              </a:rPr>
              <a:t>may</a:t>
            </a:r>
            <a:r>
              <a:rPr sz="1600" dirty="0">
                <a:latin typeface="Arial MT"/>
                <a:cs typeface="Arial MT"/>
              </a:rPr>
              <a:t> </a:t>
            </a:r>
            <a:r>
              <a:rPr sz="1600" spc="-5" dirty="0">
                <a:latin typeface="Arial MT"/>
                <a:cs typeface="Arial MT"/>
              </a:rPr>
              <a:t>not</a:t>
            </a:r>
            <a:r>
              <a:rPr sz="1600" spc="5" dirty="0">
                <a:latin typeface="Arial MT"/>
                <a:cs typeface="Arial MT"/>
              </a:rPr>
              <a:t> </a:t>
            </a:r>
            <a:r>
              <a:rPr sz="1600" spc="-5" dirty="0">
                <a:latin typeface="Arial MT"/>
                <a:cs typeface="Arial MT"/>
              </a:rPr>
              <a:t>be readily apparent.</a:t>
            </a:r>
            <a:endParaRPr sz="1600">
              <a:latin typeface="Arial MT"/>
              <a:cs typeface="Arial MT"/>
            </a:endParaRPr>
          </a:p>
          <a:p>
            <a:pPr marL="195580" marR="81915">
              <a:lnSpc>
                <a:spcPct val="100000"/>
              </a:lnSpc>
              <a:spcBef>
                <a:spcPts val="1200"/>
              </a:spcBef>
            </a:pPr>
            <a:r>
              <a:rPr sz="1600" spc="-5" dirty="0">
                <a:latin typeface="Arial MT"/>
                <a:cs typeface="Arial MT"/>
              </a:rPr>
              <a:t>Every</a:t>
            </a:r>
            <a:r>
              <a:rPr sz="1600" spc="-10" dirty="0">
                <a:latin typeface="Arial MT"/>
                <a:cs typeface="Arial MT"/>
              </a:rPr>
              <a:t> </a:t>
            </a:r>
            <a:r>
              <a:rPr sz="1600" spc="-5" dirty="0">
                <a:latin typeface="Arial MT"/>
                <a:cs typeface="Arial MT"/>
              </a:rPr>
              <a:t>effort</a:t>
            </a:r>
            <a:r>
              <a:rPr sz="1600" spc="25" dirty="0">
                <a:latin typeface="Arial MT"/>
                <a:cs typeface="Arial MT"/>
              </a:rPr>
              <a:t> </a:t>
            </a:r>
            <a:r>
              <a:rPr sz="1600" spc="-5" dirty="0">
                <a:latin typeface="Arial MT"/>
                <a:cs typeface="Arial MT"/>
              </a:rPr>
              <a:t>should</a:t>
            </a:r>
            <a:r>
              <a:rPr sz="1600" spc="-15" dirty="0">
                <a:latin typeface="Arial MT"/>
                <a:cs typeface="Arial MT"/>
              </a:rPr>
              <a:t> </a:t>
            </a:r>
            <a:r>
              <a:rPr sz="1600" spc="-5" dirty="0">
                <a:latin typeface="Arial MT"/>
                <a:cs typeface="Arial MT"/>
              </a:rPr>
              <a:t>be made</a:t>
            </a:r>
            <a:r>
              <a:rPr sz="1600" spc="5" dirty="0">
                <a:latin typeface="Arial MT"/>
                <a:cs typeface="Arial MT"/>
              </a:rPr>
              <a:t> </a:t>
            </a:r>
            <a:r>
              <a:rPr sz="1600" spc="-5" dirty="0">
                <a:latin typeface="Arial MT"/>
                <a:cs typeface="Arial MT"/>
              </a:rPr>
              <a:t>to</a:t>
            </a:r>
            <a:r>
              <a:rPr sz="1600" dirty="0">
                <a:latin typeface="Arial MT"/>
                <a:cs typeface="Arial MT"/>
              </a:rPr>
              <a:t> </a:t>
            </a:r>
            <a:r>
              <a:rPr sz="1600" spc="-5" dirty="0">
                <a:latin typeface="Arial MT"/>
                <a:cs typeface="Arial MT"/>
              </a:rPr>
              <a:t>control </a:t>
            </a:r>
            <a:r>
              <a:rPr sz="1600" spc="-430" dirty="0">
                <a:latin typeface="Arial MT"/>
                <a:cs typeface="Arial MT"/>
              </a:rPr>
              <a:t> </a:t>
            </a:r>
            <a:r>
              <a:rPr sz="1600" spc="-5" dirty="0">
                <a:latin typeface="Arial MT"/>
                <a:cs typeface="Arial MT"/>
              </a:rPr>
              <a:t>bleeding</a:t>
            </a:r>
            <a:r>
              <a:rPr sz="1600" spc="-20" dirty="0">
                <a:latin typeface="Arial MT"/>
                <a:cs typeface="Arial MT"/>
              </a:rPr>
              <a:t> </a:t>
            </a:r>
            <a:r>
              <a:rPr sz="1600" spc="-5" dirty="0">
                <a:latin typeface="Arial MT"/>
                <a:cs typeface="Arial MT"/>
              </a:rPr>
              <a:t>coming from</a:t>
            </a:r>
            <a:r>
              <a:rPr sz="1600" spc="10" dirty="0">
                <a:latin typeface="Arial MT"/>
                <a:cs typeface="Arial MT"/>
              </a:rPr>
              <a:t> </a:t>
            </a:r>
            <a:r>
              <a:rPr sz="1600" spc="-5" dirty="0">
                <a:latin typeface="Arial MT"/>
                <a:cs typeface="Arial MT"/>
              </a:rPr>
              <a:t>the</a:t>
            </a:r>
            <a:r>
              <a:rPr sz="1600" dirty="0">
                <a:latin typeface="Arial MT"/>
                <a:cs typeface="Arial MT"/>
              </a:rPr>
              <a:t> </a:t>
            </a:r>
            <a:r>
              <a:rPr sz="1600" spc="-5" dirty="0">
                <a:latin typeface="Arial MT"/>
                <a:cs typeface="Arial MT"/>
              </a:rPr>
              <a:t>site,</a:t>
            </a:r>
            <a:r>
              <a:rPr sz="1600" dirty="0">
                <a:latin typeface="Arial MT"/>
                <a:cs typeface="Arial MT"/>
              </a:rPr>
              <a:t> </a:t>
            </a:r>
            <a:r>
              <a:rPr sz="1600" spc="-5" dirty="0">
                <a:latin typeface="Arial MT"/>
                <a:cs typeface="Arial MT"/>
              </a:rPr>
              <a:t>before </a:t>
            </a:r>
            <a:r>
              <a:rPr sz="1600" dirty="0">
                <a:latin typeface="Arial MT"/>
                <a:cs typeface="Arial MT"/>
              </a:rPr>
              <a:t> </a:t>
            </a:r>
            <a:r>
              <a:rPr sz="1600" spc="-5" dirty="0">
                <a:latin typeface="Arial MT"/>
                <a:cs typeface="Arial MT"/>
              </a:rPr>
              <a:t>any splinting</a:t>
            </a:r>
            <a:r>
              <a:rPr sz="1600" spc="-15" dirty="0">
                <a:latin typeface="Arial MT"/>
                <a:cs typeface="Arial MT"/>
              </a:rPr>
              <a:t> </a:t>
            </a:r>
            <a:r>
              <a:rPr sz="1600" spc="-5" dirty="0">
                <a:latin typeface="Arial MT"/>
                <a:cs typeface="Arial MT"/>
              </a:rPr>
              <a:t>is attempted</a:t>
            </a:r>
            <a:endParaRPr sz="1600">
              <a:latin typeface="Arial MT"/>
              <a:cs typeface="Arial MT"/>
            </a:endParaRPr>
          </a:p>
        </p:txBody>
      </p:sp>
      <p:pic>
        <p:nvPicPr>
          <p:cNvPr id="9" name="object 9"/>
          <p:cNvPicPr/>
          <p:nvPr/>
        </p:nvPicPr>
        <p:blipFill>
          <a:blip r:embed="rId6" cstate="print"/>
          <a:stretch>
            <a:fillRect/>
          </a:stretch>
        </p:blipFill>
        <p:spPr>
          <a:xfrm>
            <a:off x="7852410" y="1695450"/>
            <a:ext cx="3728465" cy="2123693"/>
          </a:xfrm>
          <a:prstGeom prst="rect">
            <a:avLst/>
          </a:prstGeom>
        </p:spPr>
      </p:pic>
      <p:graphicFrame>
        <p:nvGraphicFramePr>
          <p:cNvPr id="10" name="object 10"/>
          <p:cNvGraphicFramePr>
            <a:graphicFrameLocks noGrp="1"/>
          </p:cNvGraphicFramePr>
          <p:nvPr/>
        </p:nvGraphicFramePr>
        <p:xfrm>
          <a:off x="535177" y="1580437"/>
          <a:ext cx="4966335" cy="4034656"/>
        </p:xfrm>
        <a:graphic>
          <a:graphicData uri="http://schemas.openxmlformats.org/drawingml/2006/table">
            <a:tbl>
              <a:tblPr firstRow="1" bandRow="1">
                <a:tableStyleId>{2D5ABB26-0587-4C30-8999-92F81FD0307C}</a:tableStyleId>
              </a:tblPr>
              <a:tblGrid>
                <a:gridCol w="4966335">
                  <a:extLst>
                    <a:ext uri="{9D8B030D-6E8A-4147-A177-3AD203B41FA5}">
                      <a16:colId xmlns:a16="http://schemas.microsoft.com/office/drawing/2014/main" val="20000"/>
                    </a:ext>
                  </a:extLst>
                </a:gridCol>
              </a:tblGrid>
              <a:tr h="460688">
                <a:tc>
                  <a:txBody>
                    <a:bodyPr/>
                    <a:lstStyle/>
                    <a:p>
                      <a:pPr marL="91440">
                        <a:lnSpc>
                          <a:spcPct val="100000"/>
                        </a:lnSpc>
                        <a:spcBef>
                          <a:spcPts val="310"/>
                        </a:spcBef>
                      </a:pPr>
                      <a:r>
                        <a:rPr sz="1800" b="1" spc="-5" dirty="0">
                          <a:latin typeface="Arial"/>
                          <a:cs typeface="Arial"/>
                        </a:rPr>
                        <a:t>WARNING</a:t>
                      </a:r>
                      <a:r>
                        <a:rPr sz="1800" b="1" spc="-10" dirty="0">
                          <a:latin typeface="Arial"/>
                          <a:cs typeface="Arial"/>
                        </a:rPr>
                        <a:t> </a:t>
                      </a:r>
                      <a:r>
                        <a:rPr sz="1800" b="1" spc="-5" dirty="0">
                          <a:latin typeface="Arial"/>
                          <a:cs typeface="Arial"/>
                        </a:rPr>
                        <a:t>SIGNS OF </a:t>
                      </a:r>
                      <a:r>
                        <a:rPr sz="1800" b="1" dirty="0">
                          <a:latin typeface="Arial"/>
                          <a:cs typeface="Arial"/>
                        </a:rPr>
                        <a:t>AN</a:t>
                      </a:r>
                      <a:r>
                        <a:rPr sz="1800" b="1" spc="-10" dirty="0">
                          <a:latin typeface="Arial"/>
                          <a:cs typeface="Arial"/>
                        </a:rPr>
                        <a:t> </a:t>
                      </a:r>
                      <a:r>
                        <a:rPr sz="1800" b="1" spc="-5" dirty="0">
                          <a:solidFill>
                            <a:srgbClr val="BB8542"/>
                          </a:solidFill>
                          <a:latin typeface="Arial"/>
                          <a:cs typeface="Arial"/>
                        </a:rPr>
                        <a:t>OPEN</a:t>
                      </a:r>
                      <a:r>
                        <a:rPr sz="1800" b="1" dirty="0">
                          <a:solidFill>
                            <a:srgbClr val="BB8542"/>
                          </a:solidFill>
                          <a:latin typeface="Arial"/>
                          <a:cs typeface="Arial"/>
                        </a:rPr>
                        <a:t> </a:t>
                      </a:r>
                      <a:r>
                        <a:rPr sz="1800" b="1" spc="-5" dirty="0">
                          <a:solidFill>
                            <a:srgbClr val="BB8542"/>
                          </a:solidFill>
                          <a:latin typeface="Arial"/>
                          <a:cs typeface="Arial"/>
                        </a:rPr>
                        <a:t>FRACTURE:</a:t>
                      </a:r>
                      <a:endParaRPr sz="1800">
                        <a:latin typeface="Arial"/>
                        <a:cs typeface="Arial"/>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0"/>
                  </a:ext>
                </a:extLst>
              </a:tr>
              <a:tr h="635265">
                <a:tc>
                  <a:txBody>
                    <a:bodyPr/>
                    <a:lstStyle/>
                    <a:p>
                      <a:pPr marL="376555" marR="720725" indent="-285750">
                        <a:lnSpc>
                          <a:spcPct val="100000"/>
                        </a:lnSpc>
                        <a:spcBef>
                          <a:spcPts val="315"/>
                        </a:spcBef>
                        <a:buClr>
                          <a:srgbClr val="BB8542"/>
                        </a:buClr>
                        <a:buFont typeface="Wingdings"/>
                        <a:buChar char=""/>
                        <a:tabLst>
                          <a:tab pos="376555" algn="l"/>
                          <a:tab pos="377190" algn="l"/>
                        </a:tabLst>
                      </a:pPr>
                      <a:r>
                        <a:rPr sz="1600" spc="-5" dirty="0">
                          <a:latin typeface="Arial MT"/>
                          <a:cs typeface="Arial MT"/>
                        </a:rPr>
                        <a:t>Significant</a:t>
                      </a:r>
                      <a:r>
                        <a:rPr sz="1600" spc="-15" dirty="0">
                          <a:latin typeface="Arial MT"/>
                          <a:cs typeface="Arial MT"/>
                        </a:rPr>
                        <a:t> </a:t>
                      </a:r>
                      <a:r>
                        <a:rPr sz="1600" spc="-5" dirty="0">
                          <a:latin typeface="Arial MT"/>
                          <a:cs typeface="Arial MT"/>
                        </a:rPr>
                        <a:t>tenderness,</a:t>
                      </a:r>
                      <a:r>
                        <a:rPr sz="1600" spc="5" dirty="0">
                          <a:latin typeface="Arial MT"/>
                          <a:cs typeface="Arial MT"/>
                        </a:rPr>
                        <a:t> </a:t>
                      </a:r>
                      <a:r>
                        <a:rPr sz="1600" spc="-5" dirty="0">
                          <a:latin typeface="Arial MT"/>
                          <a:cs typeface="Arial MT"/>
                        </a:rPr>
                        <a:t>pain and/or</a:t>
                      </a:r>
                      <a:r>
                        <a:rPr sz="1600" spc="5" dirty="0">
                          <a:latin typeface="Arial MT"/>
                          <a:cs typeface="Arial MT"/>
                        </a:rPr>
                        <a:t> </a:t>
                      </a:r>
                      <a:r>
                        <a:rPr sz="1600" spc="-5" dirty="0">
                          <a:latin typeface="Arial MT"/>
                          <a:cs typeface="Arial MT"/>
                        </a:rPr>
                        <a:t>marked </a:t>
                      </a:r>
                      <a:r>
                        <a:rPr sz="1600" spc="-430" dirty="0">
                          <a:latin typeface="Arial MT"/>
                          <a:cs typeface="Arial MT"/>
                        </a:rPr>
                        <a:t> </a:t>
                      </a:r>
                      <a:r>
                        <a:rPr sz="1600" spc="-5" dirty="0">
                          <a:latin typeface="Arial MT"/>
                          <a:cs typeface="Arial MT"/>
                        </a:rPr>
                        <a:t>swelling</a:t>
                      </a:r>
                      <a:endParaRPr sz="1600">
                        <a:latin typeface="Arial MT"/>
                        <a:cs typeface="Arial MT"/>
                      </a:endParaRPr>
                    </a:p>
                  </a:txBody>
                  <a:tcPr marL="0" marR="0" marT="40005"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extLst>
                  <a:ext uri="{0D108BD9-81ED-4DB2-BD59-A6C34878D82A}">
                    <a16:rowId xmlns:a16="http://schemas.microsoft.com/office/drawing/2014/main" val="10001"/>
                  </a:ext>
                </a:extLst>
              </a:tr>
              <a:tr h="460688">
                <a:tc>
                  <a:txBody>
                    <a:bodyPr/>
                    <a:lstStyle/>
                    <a:p>
                      <a:pPr marL="376555" indent="-286385">
                        <a:lnSpc>
                          <a:spcPct val="100000"/>
                        </a:lnSpc>
                        <a:spcBef>
                          <a:spcPts val="310"/>
                        </a:spcBef>
                        <a:buClr>
                          <a:srgbClr val="BB8542"/>
                        </a:buClr>
                        <a:buFont typeface="Wingdings"/>
                        <a:buChar char=""/>
                        <a:tabLst>
                          <a:tab pos="376555" algn="l"/>
                          <a:tab pos="377190" algn="l"/>
                        </a:tabLst>
                      </a:pPr>
                      <a:r>
                        <a:rPr sz="1600" spc="-5" dirty="0">
                          <a:latin typeface="Arial MT"/>
                          <a:cs typeface="Arial MT"/>
                        </a:rPr>
                        <a:t>Bone</a:t>
                      </a:r>
                      <a:r>
                        <a:rPr sz="1600" spc="-15" dirty="0">
                          <a:latin typeface="Arial MT"/>
                          <a:cs typeface="Arial MT"/>
                        </a:rPr>
                        <a:t> </a:t>
                      </a:r>
                      <a:r>
                        <a:rPr sz="1600" spc="-5" dirty="0">
                          <a:latin typeface="Arial MT"/>
                          <a:cs typeface="Arial MT"/>
                        </a:rPr>
                        <a:t>protruding</a:t>
                      </a:r>
                      <a:r>
                        <a:rPr sz="1600" dirty="0">
                          <a:latin typeface="Arial MT"/>
                          <a:cs typeface="Arial MT"/>
                        </a:rPr>
                        <a:t> </a:t>
                      </a:r>
                      <a:r>
                        <a:rPr sz="1600" spc="-5" dirty="0">
                          <a:latin typeface="Arial MT"/>
                          <a:cs typeface="Arial MT"/>
                        </a:rPr>
                        <a:t>from</a:t>
                      </a:r>
                      <a:r>
                        <a:rPr sz="1600" spc="5" dirty="0">
                          <a:latin typeface="Arial MT"/>
                          <a:cs typeface="Arial MT"/>
                        </a:rPr>
                        <a:t> </a:t>
                      </a:r>
                      <a:r>
                        <a:rPr sz="1600" spc="-5" dirty="0">
                          <a:latin typeface="Arial MT"/>
                          <a:cs typeface="Arial MT"/>
                        </a:rPr>
                        <a:t>the wound</a:t>
                      </a:r>
                      <a:endParaRPr sz="16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2"/>
                  </a:ext>
                </a:extLst>
              </a:tr>
              <a:tr h="460687">
                <a:tc>
                  <a:txBody>
                    <a:bodyPr/>
                    <a:lstStyle/>
                    <a:p>
                      <a:pPr marL="376555" indent="-286385">
                        <a:lnSpc>
                          <a:spcPct val="100000"/>
                        </a:lnSpc>
                        <a:spcBef>
                          <a:spcPts val="310"/>
                        </a:spcBef>
                        <a:buClr>
                          <a:srgbClr val="BB8542"/>
                        </a:buClr>
                        <a:buFont typeface="Wingdings"/>
                        <a:buChar char=""/>
                        <a:tabLst>
                          <a:tab pos="376555" algn="l"/>
                          <a:tab pos="377190" algn="l"/>
                        </a:tabLst>
                      </a:pPr>
                      <a:r>
                        <a:rPr sz="1600" spc="-5" dirty="0">
                          <a:latin typeface="Arial MT"/>
                          <a:cs typeface="Arial MT"/>
                        </a:rPr>
                        <a:t>Open</a:t>
                      </a:r>
                      <a:r>
                        <a:rPr sz="1600" spc="-10" dirty="0">
                          <a:latin typeface="Arial MT"/>
                          <a:cs typeface="Arial MT"/>
                        </a:rPr>
                        <a:t> </a:t>
                      </a:r>
                      <a:r>
                        <a:rPr sz="1600" spc="-5" dirty="0">
                          <a:latin typeface="Arial MT"/>
                          <a:cs typeface="Arial MT"/>
                        </a:rPr>
                        <a:t>wound</a:t>
                      </a:r>
                      <a:r>
                        <a:rPr sz="1600" spc="-20" dirty="0">
                          <a:latin typeface="Arial MT"/>
                          <a:cs typeface="Arial MT"/>
                        </a:rPr>
                        <a:t> </a:t>
                      </a:r>
                      <a:r>
                        <a:rPr sz="1600" spc="-5" dirty="0">
                          <a:latin typeface="Arial MT"/>
                          <a:cs typeface="Arial MT"/>
                        </a:rPr>
                        <a:t>near</a:t>
                      </a:r>
                      <a:r>
                        <a:rPr sz="1600" dirty="0">
                          <a:latin typeface="Arial MT"/>
                          <a:cs typeface="Arial MT"/>
                        </a:rPr>
                        <a:t> </a:t>
                      </a:r>
                      <a:r>
                        <a:rPr sz="1600" spc="-5" dirty="0">
                          <a:latin typeface="Arial MT"/>
                          <a:cs typeface="Arial MT"/>
                        </a:rPr>
                        <a:t>the site</a:t>
                      </a:r>
                      <a:endParaRPr sz="16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extLst>
                  <a:ext uri="{0D108BD9-81ED-4DB2-BD59-A6C34878D82A}">
                    <a16:rowId xmlns:a16="http://schemas.microsoft.com/office/drawing/2014/main" val="10003"/>
                  </a:ext>
                </a:extLst>
              </a:tr>
              <a:tr h="460688">
                <a:tc>
                  <a:txBody>
                    <a:bodyPr/>
                    <a:lstStyle/>
                    <a:p>
                      <a:pPr marL="376555" indent="-286385">
                        <a:lnSpc>
                          <a:spcPct val="100000"/>
                        </a:lnSpc>
                        <a:spcBef>
                          <a:spcPts val="310"/>
                        </a:spcBef>
                        <a:buClr>
                          <a:srgbClr val="BB8542"/>
                        </a:buClr>
                        <a:buFont typeface="Wingdings"/>
                        <a:buChar char=""/>
                        <a:tabLst>
                          <a:tab pos="376555" algn="l"/>
                          <a:tab pos="377190" algn="l"/>
                        </a:tabLst>
                      </a:pPr>
                      <a:r>
                        <a:rPr sz="1600" spc="-5" dirty="0">
                          <a:latin typeface="Arial MT"/>
                          <a:cs typeface="Arial MT"/>
                        </a:rPr>
                        <a:t>Bleeding</a:t>
                      </a:r>
                      <a:endParaRPr sz="16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4"/>
                  </a:ext>
                </a:extLst>
              </a:tr>
              <a:tr h="460687">
                <a:tc>
                  <a:txBody>
                    <a:bodyPr/>
                    <a:lstStyle/>
                    <a:p>
                      <a:pPr marL="376555" indent="-286385">
                        <a:lnSpc>
                          <a:spcPct val="100000"/>
                        </a:lnSpc>
                        <a:spcBef>
                          <a:spcPts val="310"/>
                        </a:spcBef>
                        <a:buClr>
                          <a:srgbClr val="BB8542"/>
                        </a:buClr>
                        <a:buFont typeface="Wingdings"/>
                        <a:buChar char=""/>
                        <a:tabLst>
                          <a:tab pos="376555" algn="l"/>
                          <a:tab pos="377190" algn="l"/>
                        </a:tabLst>
                      </a:pPr>
                      <a:r>
                        <a:rPr sz="1600" spc="-5" dirty="0">
                          <a:latin typeface="Arial MT"/>
                          <a:cs typeface="Arial MT"/>
                        </a:rPr>
                        <a:t>Crepitus</a:t>
                      </a:r>
                      <a:r>
                        <a:rPr sz="1600" dirty="0">
                          <a:latin typeface="Arial MT"/>
                          <a:cs typeface="Arial MT"/>
                        </a:rPr>
                        <a:t> </a:t>
                      </a:r>
                      <a:r>
                        <a:rPr sz="1600" spc="-5" dirty="0">
                          <a:latin typeface="Arial MT"/>
                          <a:cs typeface="Arial MT"/>
                        </a:rPr>
                        <a:t>(crackling/popping</a:t>
                      </a:r>
                      <a:r>
                        <a:rPr sz="1600" spc="-20" dirty="0">
                          <a:latin typeface="Arial MT"/>
                          <a:cs typeface="Arial MT"/>
                        </a:rPr>
                        <a:t> </a:t>
                      </a:r>
                      <a:r>
                        <a:rPr sz="1600" spc="-5" dirty="0">
                          <a:latin typeface="Arial MT"/>
                          <a:cs typeface="Arial MT"/>
                        </a:rPr>
                        <a:t>under</a:t>
                      </a:r>
                      <a:r>
                        <a:rPr sz="1600" spc="5" dirty="0">
                          <a:latin typeface="Arial MT"/>
                          <a:cs typeface="Arial MT"/>
                        </a:rPr>
                        <a:t> </a:t>
                      </a:r>
                      <a:r>
                        <a:rPr sz="1600" spc="-5" dirty="0">
                          <a:latin typeface="Arial MT"/>
                          <a:cs typeface="Arial MT"/>
                        </a:rPr>
                        <a:t>the</a:t>
                      </a:r>
                      <a:r>
                        <a:rPr sz="1600" spc="5" dirty="0">
                          <a:latin typeface="Arial MT"/>
                          <a:cs typeface="Arial MT"/>
                        </a:rPr>
                        <a:t> </a:t>
                      </a:r>
                      <a:r>
                        <a:rPr sz="1600" spc="-5" dirty="0">
                          <a:latin typeface="Arial MT"/>
                          <a:cs typeface="Arial MT"/>
                        </a:rPr>
                        <a:t>skin)</a:t>
                      </a:r>
                      <a:endParaRPr sz="16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extLst>
                  <a:ext uri="{0D108BD9-81ED-4DB2-BD59-A6C34878D82A}">
                    <a16:rowId xmlns:a16="http://schemas.microsoft.com/office/drawing/2014/main" val="10005"/>
                  </a:ext>
                </a:extLst>
              </a:tr>
              <a:tr h="460688">
                <a:tc>
                  <a:txBody>
                    <a:bodyPr/>
                    <a:lstStyle/>
                    <a:p>
                      <a:pPr marL="376555" indent="-286385">
                        <a:lnSpc>
                          <a:spcPct val="100000"/>
                        </a:lnSpc>
                        <a:spcBef>
                          <a:spcPts val="310"/>
                        </a:spcBef>
                        <a:buClr>
                          <a:srgbClr val="BB8542"/>
                        </a:buClr>
                        <a:buFont typeface="Wingdings"/>
                        <a:buChar char=""/>
                        <a:tabLst>
                          <a:tab pos="376555" algn="l"/>
                          <a:tab pos="377190" algn="l"/>
                        </a:tabLst>
                      </a:pPr>
                      <a:r>
                        <a:rPr sz="1600" spc="-5" dirty="0">
                          <a:latin typeface="Arial MT"/>
                          <a:cs typeface="Arial MT"/>
                        </a:rPr>
                        <a:t>Different</a:t>
                      </a:r>
                      <a:r>
                        <a:rPr sz="1600" dirty="0">
                          <a:latin typeface="Arial MT"/>
                          <a:cs typeface="Arial MT"/>
                        </a:rPr>
                        <a:t> </a:t>
                      </a:r>
                      <a:r>
                        <a:rPr sz="1600" spc="-5" dirty="0">
                          <a:latin typeface="Arial MT"/>
                          <a:cs typeface="Arial MT"/>
                        </a:rPr>
                        <a:t>length or</a:t>
                      </a:r>
                      <a:r>
                        <a:rPr sz="1600" spc="5" dirty="0">
                          <a:latin typeface="Arial MT"/>
                          <a:cs typeface="Arial MT"/>
                        </a:rPr>
                        <a:t> </a:t>
                      </a:r>
                      <a:r>
                        <a:rPr sz="1600" spc="-5" dirty="0">
                          <a:latin typeface="Arial MT"/>
                          <a:cs typeface="Arial MT"/>
                        </a:rPr>
                        <a:t>shape</a:t>
                      </a:r>
                      <a:r>
                        <a:rPr sz="1600" spc="-10" dirty="0">
                          <a:latin typeface="Arial MT"/>
                          <a:cs typeface="Arial MT"/>
                        </a:rPr>
                        <a:t> </a:t>
                      </a:r>
                      <a:r>
                        <a:rPr sz="1600" spc="-5" dirty="0">
                          <a:latin typeface="Arial MT"/>
                          <a:cs typeface="Arial MT"/>
                        </a:rPr>
                        <a:t>of</a:t>
                      </a:r>
                      <a:r>
                        <a:rPr sz="1600" spc="5" dirty="0">
                          <a:latin typeface="Arial MT"/>
                          <a:cs typeface="Arial MT"/>
                        </a:rPr>
                        <a:t> </a:t>
                      </a:r>
                      <a:r>
                        <a:rPr sz="1600" spc="-5" dirty="0">
                          <a:latin typeface="Arial MT"/>
                          <a:cs typeface="Arial MT"/>
                        </a:rPr>
                        <a:t>limb</a:t>
                      </a:r>
                      <a:endParaRPr sz="16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6"/>
                  </a:ext>
                </a:extLst>
              </a:tr>
              <a:tr h="635265">
                <a:tc>
                  <a:txBody>
                    <a:bodyPr/>
                    <a:lstStyle/>
                    <a:p>
                      <a:pPr marL="376555" marR="325755" indent="-286385">
                        <a:lnSpc>
                          <a:spcPct val="100000"/>
                        </a:lnSpc>
                        <a:spcBef>
                          <a:spcPts val="310"/>
                        </a:spcBef>
                        <a:buClr>
                          <a:srgbClr val="BB8542"/>
                        </a:buClr>
                        <a:buFont typeface="Wingdings"/>
                        <a:buChar char=""/>
                        <a:tabLst>
                          <a:tab pos="376555" algn="l"/>
                          <a:tab pos="377190" algn="l"/>
                        </a:tabLst>
                      </a:pPr>
                      <a:r>
                        <a:rPr sz="1600" spc="-5" dirty="0">
                          <a:latin typeface="Arial MT"/>
                          <a:cs typeface="Arial MT"/>
                        </a:rPr>
                        <a:t>Loss</a:t>
                      </a:r>
                      <a:r>
                        <a:rPr sz="1600" dirty="0">
                          <a:latin typeface="Arial MT"/>
                          <a:cs typeface="Arial MT"/>
                        </a:rPr>
                        <a:t> </a:t>
                      </a:r>
                      <a:r>
                        <a:rPr sz="1600" spc="-5" dirty="0">
                          <a:latin typeface="Arial MT"/>
                          <a:cs typeface="Arial MT"/>
                        </a:rPr>
                        <a:t>of</a:t>
                      </a:r>
                      <a:r>
                        <a:rPr sz="1600" dirty="0">
                          <a:latin typeface="Arial MT"/>
                          <a:cs typeface="Arial MT"/>
                        </a:rPr>
                        <a:t> </a:t>
                      </a:r>
                      <a:r>
                        <a:rPr sz="1600" spc="-5" dirty="0">
                          <a:latin typeface="Arial MT"/>
                          <a:cs typeface="Arial MT"/>
                        </a:rPr>
                        <a:t>pulse or</a:t>
                      </a:r>
                      <a:r>
                        <a:rPr sz="1600" spc="5" dirty="0">
                          <a:latin typeface="Arial MT"/>
                          <a:cs typeface="Arial MT"/>
                        </a:rPr>
                        <a:t> </a:t>
                      </a:r>
                      <a:r>
                        <a:rPr sz="1600" spc="-5" dirty="0">
                          <a:latin typeface="Arial MT"/>
                          <a:cs typeface="Arial MT"/>
                        </a:rPr>
                        <a:t>sensation distally in</a:t>
                      </a:r>
                      <a:r>
                        <a:rPr sz="1600" dirty="0">
                          <a:latin typeface="Arial MT"/>
                          <a:cs typeface="Arial MT"/>
                        </a:rPr>
                        <a:t> </a:t>
                      </a:r>
                      <a:r>
                        <a:rPr sz="1600" spc="-5" dirty="0">
                          <a:latin typeface="Arial MT"/>
                          <a:cs typeface="Arial MT"/>
                        </a:rPr>
                        <a:t>the</a:t>
                      </a:r>
                      <a:r>
                        <a:rPr sz="1600" spc="5" dirty="0">
                          <a:latin typeface="Arial MT"/>
                          <a:cs typeface="Arial MT"/>
                        </a:rPr>
                        <a:t> </a:t>
                      </a:r>
                      <a:r>
                        <a:rPr sz="1600" spc="-5" dirty="0">
                          <a:latin typeface="Arial MT"/>
                          <a:cs typeface="Arial MT"/>
                        </a:rPr>
                        <a:t>injured </a:t>
                      </a:r>
                      <a:r>
                        <a:rPr sz="1600" spc="-430" dirty="0">
                          <a:latin typeface="Arial MT"/>
                          <a:cs typeface="Arial MT"/>
                        </a:rPr>
                        <a:t> </a:t>
                      </a:r>
                      <a:r>
                        <a:rPr sz="1600" spc="-5" dirty="0">
                          <a:latin typeface="Arial MT"/>
                          <a:cs typeface="Arial MT"/>
                        </a:rPr>
                        <a:t>arm</a:t>
                      </a:r>
                      <a:r>
                        <a:rPr sz="1600" dirty="0">
                          <a:latin typeface="Arial MT"/>
                          <a:cs typeface="Arial MT"/>
                        </a:rPr>
                        <a:t> </a:t>
                      </a:r>
                      <a:r>
                        <a:rPr sz="1600" spc="-5" dirty="0">
                          <a:latin typeface="Arial MT"/>
                          <a:cs typeface="Arial MT"/>
                        </a:rPr>
                        <a:t>or</a:t>
                      </a:r>
                      <a:r>
                        <a:rPr sz="1600" spc="10" dirty="0">
                          <a:latin typeface="Arial MT"/>
                          <a:cs typeface="Arial MT"/>
                        </a:rPr>
                        <a:t> </a:t>
                      </a:r>
                      <a:r>
                        <a:rPr sz="1600" spc="-5" dirty="0">
                          <a:latin typeface="Arial MT"/>
                          <a:cs typeface="Arial MT"/>
                        </a:rPr>
                        <a:t>leg</a:t>
                      </a:r>
                      <a:endParaRPr sz="16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extLst>
                  <a:ext uri="{0D108BD9-81ED-4DB2-BD59-A6C34878D82A}">
                    <a16:rowId xmlns:a16="http://schemas.microsoft.com/office/drawing/2014/main" val="10007"/>
                  </a:ext>
                </a:extLst>
              </a:tr>
            </a:tbl>
          </a:graphicData>
        </a:graphic>
      </p:graphicFrame>
      <p:sp>
        <p:nvSpPr>
          <p:cNvPr id="11" name="object 11"/>
          <p:cNvSpPr/>
          <p:nvPr/>
        </p:nvSpPr>
        <p:spPr>
          <a:xfrm>
            <a:off x="7852791" y="5025771"/>
            <a:ext cx="0" cy="685800"/>
          </a:xfrm>
          <a:custGeom>
            <a:avLst/>
            <a:gdLst/>
            <a:ahLst/>
            <a:cxnLst/>
            <a:rect l="l" t="t" r="r" b="b"/>
            <a:pathLst>
              <a:path h="685800">
                <a:moveTo>
                  <a:pt x="0" y="685799"/>
                </a:moveTo>
                <a:lnTo>
                  <a:pt x="0" y="0"/>
                </a:lnTo>
              </a:path>
            </a:pathLst>
          </a:custGeom>
          <a:ln w="101600">
            <a:solidFill>
              <a:srgbClr val="CD9146"/>
            </a:solidFill>
          </a:ln>
        </p:spPr>
        <p:txBody>
          <a:bodyPr wrap="square" lIns="0" tIns="0" rIns="0" bIns="0" rtlCol="0"/>
          <a:lstStyle/>
          <a:p>
            <a:endParaRPr/>
          </a:p>
        </p:txBody>
      </p:sp>
      <p:sp>
        <p:nvSpPr>
          <p:cNvPr id="13" name="object 13"/>
          <p:cNvSpPr txBox="1"/>
          <p:nvPr/>
        </p:nvSpPr>
        <p:spPr>
          <a:xfrm>
            <a:off x="6690355" y="6025762"/>
            <a:ext cx="31877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FFFFFF"/>
                </a:solidFill>
                <a:latin typeface="Arial Black"/>
                <a:cs typeface="Arial Black"/>
              </a:rPr>
              <a:t>S</a:t>
            </a:r>
            <a:endParaRPr sz="3200">
              <a:latin typeface="Arial Black"/>
              <a:cs typeface="Arial Black"/>
            </a:endParaRPr>
          </a:p>
        </p:txBody>
      </p:sp>
      <p:sp>
        <p:nvSpPr>
          <p:cNvPr id="14" name="object 14"/>
          <p:cNvSpPr txBox="1"/>
          <p:nvPr/>
        </p:nvSpPr>
        <p:spPr>
          <a:xfrm>
            <a:off x="5034377" y="6039532"/>
            <a:ext cx="131064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2D3334"/>
                </a:solidFill>
                <a:latin typeface="Arial Black"/>
                <a:cs typeface="Arial Black"/>
              </a:rPr>
              <a:t>P</a:t>
            </a:r>
            <a:r>
              <a:rPr sz="3200" spc="-50" dirty="0">
                <a:solidFill>
                  <a:srgbClr val="2D3334"/>
                </a:solidFill>
                <a:latin typeface="Arial Black"/>
                <a:cs typeface="Arial Black"/>
              </a:rPr>
              <a:t> </a:t>
            </a:r>
            <a:r>
              <a:rPr sz="3200" spc="-5" dirty="0">
                <a:solidFill>
                  <a:srgbClr val="2D3334"/>
                </a:solidFill>
                <a:latin typeface="Arial Black"/>
                <a:cs typeface="Arial Black"/>
              </a:rPr>
              <a:t>A</a:t>
            </a:r>
            <a:r>
              <a:rPr sz="3200" spc="-55" dirty="0">
                <a:solidFill>
                  <a:srgbClr val="2D3334"/>
                </a:solidFill>
                <a:latin typeface="Arial Black"/>
                <a:cs typeface="Arial Black"/>
              </a:rPr>
              <a:t> </a:t>
            </a:r>
            <a:r>
              <a:rPr sz="3200" spc="-5" dirty="0">
                <a:solidFill>
                  <a:srgbClr val="2D3334"/>
                </a:solidFill>
                <a:latin typeface="Arial Black"/>
                <a:cs typeface="Arial Black"/>
              </a:rPr>
              <a:t>W</a:t>
            </a:r>
            <a:endParaRPr sz="3200">
              <a:latin typeface="Arial Black"/>
              <a:cs typeface="Arial Black"/>
            </a:endParaRPr>
          </a:p>
        </p:txBody>
      </p:sp>
      <p:sp>
        <p:nvSpPr>
          <p:cNvPr id="15" name="object 15"/>
          <p:cNvSpPr txBox="1"/>
          <p:nvPr/>
        </p:nvSpPr>
        <p:spPr>
          <a:xfrm>
            <a:off x="11698970" y="656295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latin typeface="Arial MT"/>
                <a:cs typeface="Arial MT"/>
              </a:rPr>
              <a:t>7</a:t>
            </a:fld>
            <a:endParaRPr sz="1200">
              <a:latin typeface="Arial MT"/>
              <a:cs typeface="Arial MT"/>
            </a:endParaRPr>
          </a:p>
        </p:txBody>
      </p:sp>
      <p:sp>
        <p:nvSpPr>
          <p:cNvPr id="16" name="object 16"/>
          <p:cNvSpPr txBox="1"/>
          <p:nvPr/>
        </p:nvSpPr>
        <p:spPr>
          <a:xfrm>
            <a:off x="9408142"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#TCCC-CPP-PPT-19</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9723" y="252466"/>
            <a:ext cx="5868035" cy="983615"/>
          </a:xfrm>
          <a:prstGeom prst="rect">
            <a:avLst/>
          </a:prstGeom>
        </p:spPr>
        <p:txBody>
          <a:bodyPr vert="horz" wrap="square" lIns="0" tIns="49530" rIns="0" bIns="0" rtlCol="0">
            <a:spAutoFit/>
          </a:bodyPr>
          <a:lstStyle/>
          <a:p>
            <a:pPr marR="27305" algn="ctr">
              <a:lnSpc>
                <a:spcPct val="100000"/>
              </a:lnSpc>
              <a:spcBef>
                <a:spcPts val="390"/>
              </a:spcBef>
            </a:pPr>
            <a:r>
              <a:rPr spc="-5" dirty="0"/>
              <a:t>Module</a:t>
            </a:r>
            <a:r>
              <a:rPr spc="-40" dirty="0"/>
              <a:t> </a:t>
            </a:r>
            <a:r>
              <a:rPr spc="-5" dirty="0"/>
              <a:t>19:</a:t>
            </a:r>
            <a:r>
              <a:rPr spc="-45" dirty="0"/>
              <a:t> </a:t>
            </a:r>
            <a:r>
              <a:rPr spc="-5" dirty="0"/>
              <a:t>Fractures</a:t>
            </a:r>
          </a:p>
          <a:p>
            <a:pPr algn="ctr">
              <a:lnSpc>
                <a:spcPct val="100000"/>
              </a:lnSpc>
              <a:spcBef>
                <a:spcPts val="530"/>
              </a:spcBef>
            </a:pPr>
            <a:r>
              <a:rPr sz="3600" dirty="0">
                <a:solidFill>
                  <a:srgbClr val="BB8542"/>
                </a:solidFill>
              </a:rPr>
              <a:t>OPEN</a:t>
            </a:r>
            <a:r>
              <a:rPr sz="3600" spc="-45" dirty="0">
                <a:solidFill>
                  <a:srgbClr val="BB8542"/>
                </a:solidFill>
              </a:rPr>
              <a:t> </a:t>
            </a:r>
            <a:r>
              <a:rPr sz="3600" spc="-5" dirty="0">
                <a:solidFill>
                  <a:srgbClr val="000000"/>
                </a:solidFill>
              </a:rPr>
              <a:t>FRACTURES</a:t>
            </a:r>
            <a:r>
              <a:rPr sz="3600" spc="-40" dirty="0">
                <a:solidFill>
                  <a:srgbClr val="000000"/>
                </a:solidFill>
              </a:rPr>
              <a:t> </a:t>
            </a:r>
            <a:r>
              <a:rPr sz="3600" dirty="0">
                <a:solidFill>
                  <a:srgbClr val="000000"/>
                </a:solidFill>
              </a:rPr>
              <a:t>(Cont.)</a:t>
            </a:r>
            <a:endParaRPr sz="36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823709" y="4840985"/>
            <a:ext cx="4892040" cy="798195"/>
            <a:chOff x="6823709" y="4840985"/>
            <a:chExt cx="4892040" cy="798195"/>
          </a:xfrm>
        </p:grpSpPr>
        <p:sp>
          <p:nvSpPr>
            <p:cNvPr id="5" name="object 5"/>
            <p:cNvSpPr/>
            <p:nvPr/>
          </p:nvSpPr>
          <p:spPr>
            <a:xfrm>
              <a:off x="6833234" y="4850510"/>
              <a:ext cx="4872990" cy="779145"/>
            </a:xfrm>
            <a:custGeom>
              <a:avLst/>
              <a:gdLst/>
              <a:ahLst/>
              <a:cxnLst/>
              <a:rect l="l" t="t" r="r" b="b"/>
              <a:pathLst>
                <a:path w="4872990" h="779145">
                  <a:moveTo>
                    <a:pt x="4836223" y="0"/>
                  </a:moveTo>
                  <a:lnTo>
                    <a:pt x="36766" y="0"/>
                  </a:lnTo>
                  <a:lnTo>
                    <a:pt x="22454" y="2889"/>
                  </a:lnTo>
                  <a:lnTo>
                    <a:pt x="10768" y="10768"/>
                  </a:lnTo>
                  <a:lnTo>
                    <a:pt x="2889" y="22454"/>
                  </a:lnTo>
                  <a:lnTo>
                    <a:pt x="0" y="36766"/>
                  </a:lnTo>
                  <a:lnTo>
                    <a:pt x="0" y="741997"/>
                  </a:lnTo>
                  <a:lnTo>
                    <a:pt x="2889" y="756309"/>
                  </a:lnTo>
                  <a:lnTo>
                    <a:pt x="10768" y="767995"/>
                  </a:lnTo>
                  <a:lnTo>
                    <a:pt x="22454" y="775874"/>
                  </a:lnTo>
                  <a:lnTo>
                    <a:pt x="36766" y="778764"/>
                  </a:lnTo>
                  <a:lnTo>
                    <a:pt x="4836223" y="778764"/>
                  </a:lnTo>
                  <a:lnTo>
                    <a:pt x="4850535" y="775874"/>
                  </a:lnTo>
                  <a:lnTo>
                    <a:pt x="4862221" y="767995"/>
                  </a:lnTo>
                  <a:lnTo>
                    <a:pt x="4870100" y="756309"/>
                  </a:lnTo>
                  <a:lnTo>
                    <a:pt x="4872990" y="741997"/>
                  </a:lnTo>
                  <a:lnTo>
                    <a:pt x="4872990" y="36766"/>
                  </a:lnTo>
                  <a:lnTo>
                    <a:pt x="4870100" y="22454"/>
                  </a:lnTo>
                  <a:lnTo>
                    <a:pt x="4862221" y="10768"/>
                  </a:lnTo>
                  <a:lnTo>
                    <a:pt x="4850535" y="2889"/>
                  </a:lnTo>
                  <a:lnTo>
                    <a:pt x="4836223" y="0"/>
                  </a:lnTo>
                  <a:close/>
                </a:path>
              </a:pathLst>
            </a:custGeom>
            <a:solidFill>
              <a:srgbClr val="FFF4D2"/>
            </a:solidFill>
          </p:spPr>
          <p:txBody>
            <a:bodyPr wrap="square" lIns="0" tIns="0" rIns="0" bIns="0" rtlCol="0"/>
            <a:lstStyle/>
            <a:p>
              <a:endParaRPr/>
            </a:p>
          </p:txBody>
        </p:sp>
        <p:sp>
          <p:nvSpPr>
            <p:cNvPr id="6" name="object 6"/>
            <p:cNvSpPr/>
            <p:nvPr/>
          </p:nvSpPr>
          <p:spPr>
            <a:xfrm>
              <a:off x="6833234" y="4850510"/>
              <a:ext cx="4872990" cy="779145"/>
            </a:xfrm>
            <a:custGeom>
              <a:avLst/>
              <a:gdLst/>
              <a:ahLst/>
              <a:cxnLst/>
              <a:rect l="l" t="t" r="r" b="b"/>
              <a:pathLst>
                <a:path w="4872990" h="779145">
                  <a:moveTo>
                    <a:pt x="0" y="36766"/>
                  </a:moveTo>
                  <a:lnTo>
                    <a:pt x="2889" y="22454"/>
                  </a:lnTo>
                  <a:lnTo>
                    <a:pt x="10768" y="10768"/>
                  </a:lnTo>
                  <a:lnTo>
                    <a:pt x="22454" y="2889"/>
                  </a:lnTo>
                  <a:lnTo>
                    <a:pt x="36766" y="0"/>
                  </a:lnTo>
                  <a:lnTo>
                    <a:pt x="4836223" y="0"/>
                  </a:lnTo>
                  <a:lnTo>
                    <a:pt x="4850535" y="2889"/>
                  </a:lnTo>
                  <a:lnTo>
                    <a:pt x="4862221" y="10768"/>
                  </a:lnTo>
                  <a:lnTo>
                    <a:pt x="4870100" y="22454"/>
                  </a:lnTo>
                  <a:lnTo>
                    <a:pt x="4872990" y="36766"/>
                  </a:lnTo>
                  <a:lnTo>
                    <a:pt x="4872990" y="741997"/>
                  </a:lnTo>
                  <a:lnTo>
                    <a:pt x="4870100" y="756309"/>
                  </a:lnTo>
                  <a:lnTo>
                    <a:pt x="4862221" y="767995"/>
                  </a:lnTo>
                  <a:lnTo>
                    <a:pt x="4850535" y="775874"/>
                  </a:lnTo>
                  <a:lnTo>
                    <a:pt x="4836223" y="778764"/>
                  </a:lnTo>
                  <a:lnTo>
                    <a:pt x="36766" y="778764"/>
                  </a:lnTo>
                  <a:lnTo>
                    <a:pt x="22454" y="775874"/>
                  </a:lnTo>
                  <a:lnTo>
                    <a:pt x="10768" y="767995"/>
                  </a:lnTo>
                  <a:lnTo>
                    <a:pt x="2889" y="756309"/>
                  </a:lnTo>
                  <a:lnTo>
                    <a:pt x="0" y="741997"/>
                  </a:lnTo>
                  <a:lnTo>
                    <a:pt x="0" y="36766"/>
                  </a:lnTo>
                  <a:close/>
                </a:path>
              </a:pathLst>
            </a:custGeom>
            <a:ln w="19049">
              <a:solidFill>
                <a:srgbClr val="BB8542"/>
              </a:solidFill>
            </a:ln>
          </p:spPr>
          <p:txBody>
            <a:bodyPr wrap="square" lIns="0" tIns="0" rIns="0" bIns="0" rtlCol="0"/>
            <a:lstStyle/>
            <a:p>
              <a:endParaRPr/>
            </a:p>
          </p:txBody>
        </p:sp>
      </p:grpSp>
      <p:sp>
        <p:nvSpPr>
          <p:cNvPr id="7" name="object 7"/>
          <p:cNvSpPr/>
          <p:nvPr/>
        </p:nvSpPr>
        <p:spPr>
          <a:xfrm>
            <a:off x="6489953"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grpSp>
        <p:nvGrpSpPr>
          <p:cNvPr id="8" name="object 8"/>
          <p:cNvGrpSpPr/>
          <p:nvPr/>
        </p:nvGrpSpPr>
        <p:grpSpPr>
          <a:xfrm>
            <a:off x="6295656" y="1612391"/>
            <a:ext cx="5896610" cy="3058160"/>
            <a:chOff x="6295656" y="1612391"/>
            <a:chExt cx="5896610" cy="3058160"/>
          </a:xfrm>
        </p:grpSpPr>
        <p:pic>
          <p:nvPicPr>
            <p:cNvPr id="9" name="object 9"/>
            <p:cNvPicPr/>
            <p:nvPr/>
          </p:nvPicPr>
          <p:blipFill>
            <a:blip r:embed="rId4" cstate="print"/>
            <a:stretch>
              <a:fillRect/>
            </a:stretch>
          </p:blipFill>
          <p:spPr>
            <a:xfrm>
              <a:off x="6295656" y="1612391"/>
              <a:ext cx="2917672" cy="3057893"/>
            </a:xfrm>
            <a:prstGeom prst="rect">
              <a:avLst/>
            </a:prstGeom>
          </p:spPr>
        </p:pic>
        <p:pic>
          <p:nvPicPr>
            <p:cNvPr id="10" name="object 10"/>
            <p:cNvPicPr/>
            <p:nvPr/>
          </p:nvPicPr>
          <p:blipFill>
            <a:blip r:embed="rId5" cstate="print"/>
            <a:stretch>
              <a:fillRect/>
            </a:stretch>
          </p:blipFill>
          <p:spPr>
            <a:xfrm>
              <a:off x="6489954" y="1806702"/>
              <a:ext cx="2330957" cy="2471165"/>
            </a:xfrm>
            <a:prstGeom prst="rect">
              <a:avLst/>
            </a:prstGeom>
          </p:spPr>
        </p:pic>
        <p:pic>
          <p:nvPicPr>
            <p:cNvPr id="11" name="object 11"/>
            <p:cNvPicPr/>
            <p:nvPr/>
          </p:nvPicPr>
          <p:blipFill>
            <a:blip r:embed="rId6" cstate="print"/>
            <a:stretch>
              <a:fillRect/>
            </a:stretch>
          </p:blipFill>
          <p:spPr>
            <a:xfrm>
              <a:off x="8934450" y="1612391"/>
              <a:ext cx="3257550" cy="3057893"/>
            </a:xfrm>
            <a:prstGeom prst="rect">
              <a:avLst/>
            </a:prstGeom>
          </p:spPr>
        </p:pic>
        <p:pic>
          <p:nvPicPr>
            <p:cNvPr id="12" name="object 12"/>
            <p:cNvPicPr/>
            <p:nvPr/>
          </p:nvPicPr>
          <p:blipFill>
            <a:blip r:embed="rId7" cstate="print"/>
            <a:stretch>
              <a:fillRect/>
            </a:stretch>
          </p:blipFill>
          <p:spPr>
            <a:xfrm>
              <a:off x="9128760" y="1806702"/>
              <a:ext cx="2785871" cy="2471165"/>
            </a:xfrm>
            <a:prstGeom prst="rect">
              <a:avLst/>
            </a:prstGeom>
          </p:spPr>
        </p:pic>
      </p:grpSp>
      <p:sp>
        <p:nvSpPr>
          <p:cNvPr id="13" name="object 13"/>
          <p:cNvSpPr txBox="1"/>
          <p:nvPr/>
        </p:nvSpPr>
        <p:spPr>
          <a:xfrm>
            <a:off x="7835930" y="4938669"/>
            <a:ext cx="3505835" cy="567690"/>
          </a:xfrm>
          <a:prstGeom prst="rect">
            <a:avLst/>
          </a:prstGeom>
        </p:spPr>
        <p:txBody>
          <a:bodyPr vert="horz" wrap="square" lIns="0" tIns="26670" rIns="0" bIns="0" rtlCol="0">
            <a:spAutoFit/>
          </a:bodyPr>
          <a:lstStyle/>
          <a:p>
            <a:pPr marL="443865" marR="5080" indent="-431800">
              <a:lnSpc>
                <a:spcPts val="2110"/>
              </a:lnSpc>
              <a:spcBef>
                <a:spcPts val="210"/>
              </a:spcBef>
            </a:pPr>
            <a:r>
              <a:rPr sz="1800" spc="-5" dirty="0">
                <a:latin typeface="Arial MT"/>
                <a:cs typeface="Arial MT"/>
              </a:rPr>
              <a:t>Treat </a:t>
            </a:r>
            <a:r>
              <a:rPr sz="1800" dirty="0">
                <a:latin typeface="Arial MT"/>
                <a:cs typeface="Arial MT"/>
              </a:rPr>
              <a:t>all </a:t>
            </a:r>
            <a:r>
              <a:rPr sz="1800" spc="-5" dirty="0">
                <a:latin typeface="Arial MT"/>
                <a:cs typeface="Arial MT"/>
              </a:rPr>
              <a:t>fractures with </a:t>
            </a:r>
            <a:r>
              <a:rPr sz="1800" dirty="0">
                <a:latin typeface="Arial MT"/>
                <a:cs typeface="Arial MT"/>
              </a:rPr>
              <a:t>nearby skin </a:t>
            </a:r>
            <a:r>
              <a:rPr sz="1800" spc="-495" dirty="0">
                <a:latin typeface="Arial MT"/>
                <a:cs typeface="Arial MT"/>
              </a:rPr>
              <a:t> </a:t>
            </a:r>
            <a:r>
              <a:rPr sz="1800" dirty="0">
                <a:latin typeface="Arial MT"/>
                <a:cs typeface="Arial MT"/>
              </a:rPr>
              <a:t>wounds</a:t>
            </a:r>
            <a:r>
              <a:rPr sz="1800" spc="-20" dirty="0">
                <a:latin typeface="Arial MT"/>
                <a:cs typeface="Arial MT"/>
              </a:rPr>
              <a:t> </a:t>
            </a:r>
            <a:r>
              <a:rPr sz="1800" dirty="0">
                <a:latin typeface="Arial MT"/>
                <a:cs typeface="Arial MT"/>
              </a:rPr>
              <a:t>as</a:t>
            </a:r>
            <a:r>
              <a:rPr sz="1800" spc="-10" dirty="0">
                <a:latin typeface="Arial MT"/>
                <a:cs typeface="Arial MT"/>
              </a:rPr>
              <a:t> </a:t>
            </a:r>
            <a:r>
              <a:rPr sz="1800" dirty="0">
                <a:latin typeface="Arial MT"/>
                <a:cs typeface="Arial MT"/>
              </a:rPr>
              <a:t>open</a:t>
            </a:r>
            <a:r>
              <a:rPr sz="1800" spc="-20" dirty="0">
                <a:latin typeface="Arial MT"/>
                <a:cs typeface="Arial MT"/>
              </a:rPr>
              <a:t> </a:t>
            </a:r>
            <a:r>
              <a:rPr sz="1800" spc="-5" dirty="0">
                <a:latin typeface="Arial MT"/>
                <a:cs typeface="Arial MT"/>
              </a:rPr>
              <a:t>fractures</a:t>
            </a:r>
            <a:endParaRPr sz="1800">
              <a:latin typeface="Arial MT"/>
              <a:cs typeface="Arial MT"/>
            </a:endParaRPr>
          </a:p>
        </p:txBody>
      </p:sp>
      <p:pic>
        <p:nvPicPr>
          <p:cNvPr id="14" name="object 14"/>
          <p:cNvPicPr/>
          <p:nvPr/>
        </p:nvPicPr>
        <p:blipFill>
          <a:blip r:embed="rId8" cstate="print"/>
          <a:stretch>
            <a:fillRect/>
          </a:stretch>
        </p:blipFill>
        <p:spPr>
          <a:xfrm>
            <a:off x="7152131" y="4956047"/>
            <a:ext cx="640079" cy="557783"/>
          </a:xfrm>
          <a:prstGeom prst="rect">
            <a:avLst/>
          </a:prstGeom>
        </p:spPr>
      </p:pic>
      <p:pic>
        <p:nvPicPr>
          <p:cNvPr id="15" name="object 15"/>
          <p:cNvPicPr/>
          <p:nvPr/>
        </p:nvPicPr>
        <p:blipFill>
          <a:blip r:embed="rId9" cstate="print"/>
          <a:stretch>
            <a:fillRect/>
          </a:stretch>
        </p:blipFill>
        <p:spPr>
          <a:xfrm>
            <a:off x="435863" y="1482852"/>
            <a:ext cx="5671566" cy="4418075"/>
          </a:xfrm>
          <a:prstGeom prst="rect">
            <a:avLst/>
          </a:prstGeom>
        </p:spPr>
      </p:pic>
      <p:graphicFrame>
        <p:nvGraphicFramePr>
          <p:cNvPr id="16" name="object 16"/>
          <p:cNvGraphicFramePr>
            <a:graphicFrameLocks noGrp="1"/>
          </p:cNvGraphicFramePr>
          <p:nvPr/>
        </p:nvGraphicFramePr>
        <p:xfrm>
          <a:off x="555180" y="1589586"/>
          <a:ext cx="5404485" cy="4175759"/>
        </p:xfrm>
        <a:graphic>
          <a:graphicData uri="http://schemas.openxmlformats.org/drawingml/2006/table">
            <a:tbl>
              <a:tblPr firstRow="1" bandRow="1">
                <a:tableStyleId>{2D5ABB26-0587-4C30-8999-92F81FD0307C}</a:tableStyleId>
              </a:tblPr>
              <a:tblGrid>
                <a:gridCol w="5404485">
                  <a:extLst>
                    <a:ext uri="{9D8B030D-6E8A-4147-A177-3AD203B41FA5}">
                      <a16:colId xmlns:a16="http://schemas.microsoft.com/office/drawing/2014/main" val="20000"/>
                    </a:ext>
                  </a:extLst>
                </a:gridCol>
              </a:tblGrid>
              <a:tr h="701039">
                <a:tc>
                  <a:txBody>
                    <a:bodyPr/>
                    <a:lstStyle/>
                    <a:p>
                      <a:pPr marL="91440" marR="850265">
                        <a:lnSpc>
                          <a:spcPct val="100000"/>
                        </a:lnSpc>
                        <a:spcBef>
                          <a:spcPts val="305"/>
                        </a:spcBef>
                      </a:pPr>
                      <a:r>
                        <a:rPr sz="2000" b="1" spc="-5" dirty="0">
                          <a:latin typeface="Arial"/>
                          <a:cs typeface="Arial"/>
                        </a:rPr>
                        <a:t>Important Considerations with </a:t>
                      </a:r>
                      <a:r>
                        <a:rPr sz="2000" b="1" spc="-5" dirty="0">
                          <a:solidFill>
                            <a:srgbClr val="BB8542"/>
                          </a:solidFill>
                          <a:latin typeface="Arial"/>
                          <a:cs typeface="Arial"/>
                        </a:rPr>
                        <a:t>OPEN </a:t>
                      </a:r>
                      <a:r>
                        <a:rPr sz="2000" b="1" spc="-545" dirty="0">
                          <a:solidFill>
                            <a:srgbClr val="BB8542"/>
                          </a:solidFill>
                          <a:latin typeface="Arial"/>
                          <a:cs typeface="Arial"/>
                        </a:rPr>
                        <a:t> </a:t>
                      </a:r>
                      <a:r>
                        <a:rPr sz="2000" b="1" spc="-5" dirty="0">
                          <a:solidFill>
                            <a:srgbClr val="BB8542"/>
                          </a:solidFill>
                          <a:latin typeface="Arial"/>
                          <a:cs typeface="Arial"/>
                        </a:rPr>
                        <a:t>FRACTURES:</a:t>
                      </a:r>
                      <a:endParaRPr sz="2000">
                        <a:latin typeface="Arial"/>
                        <a:cs typeface="Arial"/>
                      </a:endParaRPr>
                    </a:p>
                  </a:txBody>
                  <a:tcPr marL="0" marR="0" marT="38735"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0"/>
                  </a:ext>
                </a:extLst>
              </a:tr>
              <a:tr h="914400">
                <a:tc>
                  <a:txBody>
                    <a:bodyPr/>
                    <a:lstStyle/>
                    <a:p>
                      <a:pPr marL="376555" marR="471170" indent="-285750">
                        <a:lnSpc>
                          <a:spcPct val="100000"/>
                        </a:lnSpc>
                        <a:spcBef>
                          <a:spcPts val="310"/>
                        </a:spcBef>
                        <a:buClr>
                          <a:srgbClr val="BB8542"/>
                        </a:buClr>
                        <a:buFont typeface="Wingdings"/>
                        <a:buChar char=""/>
                        <a:tabLst>
                          <a:tab pos="376555" algn="l"/>
                          <a:tab pos="377190" algn="l"/>
                        </a:tabLst>
                      </a:pPr>
                      <a:r>
                        <a:rPr sz="1800" spc="-5" dirty="0">
                          <a:latin typeface="Arial MT"/>
                          <a:cs typeface="Arial MT"/>
                        </a:rPr>
                        <a:t>Open </a:t>
                      </a:r>
                      <a:r>
                        <a:rPr sz="1800" dirty="0">
                          <a:latin typeface="Arial MT"/>
                          <a:cs typeface="Arial MT"/>
                        </a:rPr>
                        <a:t>wound(s) – </a:t>
                      </a:r>
                      <a:r>
                        <a:rPr sz="1800" spc="-5" dirty="0">
                          <a:latin typeface="Arial MT"/>
                          <a:cs typeface="Arial MT"/>
                        </a:rPr>
                        <a:t>associate with </a:t>
                      </a:r>
                      <a:r>
                        <a:rPr sz="1800" dirty="0">
                          <a:latin typeface="Arial MT"/>
                          <a:cs typeface="Arial MT"/>
                        </a:rPr>
                        <a:t>an </a:t>
                      </a:r>
                      <a:r>
                        <a:rPr sz="1800" spc="-5" dirty="0">
                          <a:latin typeface="Arial MT"/>
                          <a:cs typeface="Arial MT"/>
                        </a:rPr>
                        <a:t>overlying </a:t>
                      </a:r>
                      <a:r>
                        <a:rPr sz="1800" spc="-490" dirty="0">
                          <a:latin typeface="Arial MT"/>
                          <a:cs typeface="Arial MT"/>
                        </a:rPr>
                        <a:t> </a:t>
                      </a:r>
                      <a:r>
                        <a:rPr sz="1800" dirty="0">
                          <a:latin typeface="Arial MT"/>
                          <a:cs typeface="Arial MT"/>
                        </a:rPr>
                        <a:t>skin wound, </a:t>
                      </a:r>
                      <a:r>
                        <a:rPr sz="1800" spc="-5" dirty="0">
                          <a:latin typeface="Arial MT"/>
                          <a:cs typeface="Arial MT"/>
                        </a:rPr>
                        <a:t>significant risk </a:t>
                      </a:r>
                      <a:r>
                        <a:rPr sz="1800" dirty="0">
                          <a:latin typeface="Arial MT"/>
                          <a:cs typeface="Arial MT"/>
                        </a:rPr>
                        <a:t>of </a:t>
                      </a:r>
                      <a:r>
                        <a:rPr sz="1800" spc="-5" dirty="0">
                          <a:latin typeface="Arial MT"/>
                          <a:cs typeface="Arial MT"/>
                        </a:rPr>
                        <a:t>infection </a:t>
                      </a:r>
                      <a:r>
                        <a:rPr sz="1800" dirty="0">
                          <a:latin typeface="Arial MT"/>
                          <a:cs typeface="Arial MT"/>
                        </a:rPr>
                        <a:t> </a:t>
                      </a:r>
                      <a:r>
                        <a:rPr sz="1800" spc="-5" dirty="0">
                          <a:latin typeface="Arial MT"/>
                          <a:cs typeface="Arial MT"/>
                        </a:rPr>
                        <a:t>(osteomyelitis)</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extLst>
                  <a:ext uri="{0D108BD9-81ED-4DB2-BD59-A6C34878D82A}">
                    <a16:rowId xmlns:a16="http://schemas.microsoft.com/office/drawing/2014/main" val="10001"/>
                  </a:ext>
                </a:extLst>
              </a:tr>
              <a:tr h="640079">
                <a:tc>
                  <a:txBody>
                    <a:bodyPr/>
                    <a:lstStyle/>
                    <a:p>
                      <a:pPr marL="376555" marR="218440" indent="-285750">
                        <a:lnSpc>
                          <a:spcPct val="100000"/>
                        </a:lnSpc>
                        <a:spcBef>
                          <a:spcPts val="310"/>
                        </a:spcBef>
                        <a:buClr>
                          <a:srgbClr val="BB8542"/>
                        </a:buClr>
                        <a:buFont typeface="Wingdings"/>
                        <a:buChar char=""/>
                        <a:tabLst>
                          <a:tab pos="376555" algn="l"/>
                          <a:tab pos="377190" algn="l"/>
                        </a:tabLst>
                      </a:pPr>
                      <a:r>
                        <a:rPr sz="1800" spc="-5" dirty="0">
                          <a:latin typeface="Arial MT"/>
                          <a:cs typeface="Arial MT"/>
                        </a:rPr>
                        <a:t>Open fractures </a:t>
                      </a:r>
                      <a:r>
                        <a:rPr sz="1800" dirty="0">
                          <a:latin typeface="Arial MT"/>
                          <a:cs typeface="Arial MT"/>
                        </a:rPr>
                        <a:t>may not </a:t>
                      </a:r>
                      <a:r>
                        <a:rPr sz="1800" spc="-5" dirty="0">
                          <a:latin typeface="Arial MT"/>
                          <a:cs typeface="Arial MT"/>
                        </a:rPr>
                        <a:t>always </a:t>
                      </a:r>
                      <a:r>
                        <a:rPr sz="1800" dirty="0">
                          <a:latin typeface="Arial MT"/>
                          <a:cs typeface="Arial MT"/>
                        </a:rPr>
                        <a:t>be </a:t>
                      </a:r>
                      <a:r>
                        <a:rPr sz="1800" spc="-5" dirty="0">
                          <a:latin typeface="Arial MT"/>
                          <a:cs typeface="Arial MT"/>
                        </a:rPr>
                        <a:t>always </a:t>
                      </a:r>
                      <a:r>
                        <a:rPr sz="1800" dirty="0">
                          <a:latin typeface="Arial MT"/>
                          <a:cs typeface="Arial MT"/>
                        </a:rPr>
                        <a:t>be </a:t>
                      </a:r>
                      <a:r>
                        <a:rPr sz="1800" spc="-5" dirty="0">
                          <a:latin typeface="Arial MT"/>
                          <a:cs typeface="Arial MT"/>
                        </a:rPr>
                        <a:t>to </a:t>
                      </a:r>
                      <a:r>
                        <a:rPr sz="1800" spc="-490" dirty="0">
                          <a:latin typeface="Arial MT"/>
                          <a:cs typeface="Arial MT"/>
                        </a:rPr>
                        <a:t> </a:t>
                      </a:r>
                      <a:r>
                        <a:rPr sz="1800" spc="-5" dirty="0">
                          <a:latin typeface="Arial MT"/>
                          <a:cs typeface="Arial MT"/>
                        </a:rPr>
                        <a:t>identify</a:t>
                      </a:r>
                      <a:r>
                        <a:rPr sz="1800" spc="-15" dirty="0">
                          <a:latin typeface="Arial MT"/>
                          <a:cs typeface="Arial MT"/>
                        </a:rPr>
                        <a:t> </a:t>
                      </a:r>
                      <a:r>
                        <a:rPr sz="1800" dirty="0">
                          <a:latin typeface="Arial MT"/>
                          <a:cs typeface="Arial MT"/>
                        </a:rPr>
                        <a:t>in</a:t>
                      </a:r>
                      <a:r>
                        <a:rPr sz="1800" spc="-5" dirty="0">
                          <a:latin typeface="Arial MT"/>
                          <a:cs typeface="Arial MT"/>
                        </a:rPr>
                        <a:t> </a:t>
                      </a:r>
                      <a:r>
                        <a:rPr sz="1800" dirty="0">
                          <a:latin typeface="Arial MT"/>
                          <a:cs typeface="Arial MT"/>
                        </a:rPr>
                        <a:t>a</a:t>
                      </a:r>
                      <a:r>
                        <a:rPr sz="1800" spc="-5" dirty="0">
                          <a:latin typeface="Arial MT"/>
                          <a:cs typeface="Arial MT"/>
                        </a:rPr>
                        <a:t> trauma patient</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2"/>
                  </a:ext>
                </a:extLst>
              </a:tr>
              <a:tr h="640080">
                <a:tc>
                  <a:txBody>
                    <a:bodyPr/>
                    <a:lstStyle/>
                    <a:p>
                      <a:pPr marL="376555" marR="165100" indent="-285750">
                        <a:lnSpc>
                          <a:spcPct val="100000"/>
                        </a:lnSpc>
                        <a:spcBef>
                          <a:spcPts val="310"/>
                        </a:spcBef>
                        <a:buClr>
                          <a:srgbClr val="BB8542"/>
                        </a:buClr>
                        <a:buFont typeface="Wingdings"/>
                        <a:buChar char=""/>
                        <a:tabLst>
                          <a:tab pos="376555" algn="l"/>
                          <a:tab pos="377190" algn="l"/>
                        </a:tabLst>
                      </a:pPr>
                      <a:r>
                        <a:rPr sz="1800" spc="-5" dirty="0">
                          <a:latin typeface="Arial MT"/>
                          <a:cs typeface="Arial MT"/>
                        </a:rPr>
                        <a:t>Wound(s) </a:t>
                      </a:r>
                      <a:r>
                        <a:rPr sz="1800" dirty="0">
                          <a:latin typeface="Arial MT"/>
                          <a:cs typeface="Arial MT"/>
                        </a:rPr>
                        <a:t>near a </a:t>
                      </a:r>
                      <a:r>
                        <a:rPr sz="1800" spc="-5" dirty="0">
                          <a:latin typeface="Arial MT"/>
                          <a:cs typeface="Arial MT"/>
                        </a:rPr>
                        <a:t>possible fracture</a:t>
                      </a:r>
                      <a:r>
                        <a:rPr sz="1800" dirty="0">
                          <a:latin typeface="Arial MT"/>
                          <a:cs typeface="Arial MT"/>
                        </a:rPr>
                        <a:t> is </a:t>
                      </a:r>
                      <a:r>
                        <a:rPr sz="1800" spc="-5" dirty="0">
                          <a:latin typeface="Arial MT"/>
                          <a:cs typeface="Arial MT"/>
                        </a:rPr>
                        <a:t>considered </a:t>
                      </a:r>
                      <a:r>
                        <a:rPr sz="1800" spc="-484" dirty="0">
                          <a:latin typeface="Arial MT"/>
                          <a:cs typeface="Arial MT"/>
                        </a:rPr>
                        <a:t> </a:t>
                      </a:r>
                      <a:r>
                        <a:rPr sz="1800" dirty="0">
                          <a:latin typeface="Arial MT"/>
                          <a:cs typeface="Arial MT"/>
                        </a:rPr>
                        <a:t>an</a:t>
                      </a:r>
                      <a:r>
                        <a:rPr sz="1800" spc="-10" dirty="0">
                          <a:latin typeface="Arial MT"/>
                          <a:cs typeface="Arial MT"/>
                        </a:rPr>
                        <a:t> </a:t>
                      </a:r>
                      <a:r>
                        <a:rPr sz="1800" dirty="0">
                          <a:latin typeface="Arial MT"/>
                          <a:cs typeface="Arial MT"/>
                        </a:rPr>
                        <a:t>open</a:t>
                      </a:r>
                      <a:r>
                        <a:rPr sz="1800" spc="-15" dirty="0">
                          <a:latin typeface="Arial MT"/>
                          <a:cs typeface="Arial MT"/>
                        </a:rPr>
                        <a:t> </a:t>
                      </a:r>
                      <a:r>
                        <a:rPr sz="1800" spc="-5" dirty="0">
                          <a:latin typeface="Arial MT"/>
                          <a:cs typeface="Arial MT"/>
                        </a:rPr>
                        <a:t>fracture</a:t>
                      </a:r>
                      <a:r>
                        <a:rPr sz="1800" spc="-10" dirty="0">
                          <a:latin typeface="Arial MT"/>
                          <a:cs typeface="Arial MT"/>
                        </a:rPr>
                        <a:t> </a:t>
                      </a:r>
                      <a:r>
                        <a:rPr sz="1800" dirty="0">
                          <a:latin typeface="Arial MT"/>
                          <a:cs typeface="Arial MT"/>
                        </a:rPr>
                        <a:t>and</a:t>
                      </a:r>
                      <a:r>
                        <a:rPr sz="1800" spc="-15" dirty="0">
                          <a:latin typeface="Arial MT"/>
                          <a:cs typeface="Arial MT"/>
                        </a:rPr>
                        <a:t> </a:t>
                      </a:r>
                      <a:r>
                        <a:rPr sz="1800" dirty="0">
                          <a:latin typeface="Arial MT"/>
                          <a:cs typeface="Arial MT"/>
                        </a:rPr>
                        <a:t>should</a:t>
                      </a:r>
                      <a:r>
                        <a:rPr sz="1800" spc="-10" dirty="0">
                          <a:latin typeface="Arial MT"/>
                          <a:cs typeface="Arial MT"/>
                        </a:rPr>
                        <a:t> </a:t>
                      </a:r>
                      <a:r>
                        <a:rPr sz="1800" dirty="0">
                          <a:latin typeface="Arial MT"/>
                          <a:cs typeface="Arial MT"/>
                        </a:rPr>
                        <a:t>be</a:t>
                      </a:r>
                      <a:r>
                        <a:rPr sz="1800" spc="-15" dirty="0">
                          <a:latin typeface="Arial MT"/>
                          <a:cs typeface="Arial MT"/>
                        </a:rPr>
                        <a:t> </a:t>
                      </a:r>
                      <a:r>
                        <a:rPr sz="1800" spc="-5" dirty="0">
                          <a:latin typeface="Arial MT"/>
                          <a:cs typeface="Arial MT"/>
                        </a:rPr>
                        <a:t>treated</a:t>
                      </a:r>
                      <a:r>
                        <a:rPr sz="1800" spc="-10" dirty="0">
                          <a:latin typeface="Arial MT"/>
                          <a:cs typeface="Arial MT"/>
                        </a:rPr>
                        <a:t> </a:t>
                      </a:r>
                      <a:r>
                        <a:rPr sz="1800" dirty="0">
                          <a:latin typeface="Arial MT"/>
                          <a:cs typeface="Arial MT"/>
                        </a:rPr>
                        <a:t>as</a:t>
                      </a:r>
                      <a:r>
                        <a:rPr sz="1800" spc="-10" dirty="0">
                          <a:latin typeface="Arial MT"/>
                          <a:cs typeface="Arial MT"/>
                        </a:rPr>
                        <a:t> </a:t>
                      </a:r>
                      <a:r>
                        <a:rPr sz="1800" spc="-5" dirty="0">
                          <a:latin typeface="Arial MT"/>
                          <a:cs typeface="Arial MT"/>
                        </a:rPr>
                        <a:t>such</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extLst>
                  <a:ext uri="{0D108BD9-81ED-4DB2-BD59-A6C34878D82A}">
                    <a16:rowId xmlns:a16="http://schemas.microsoft.com/office/drawing/2014/main" val="10003"/>
                  </a:ext>
                </a:extLst>
              </a:tr>
              <a:tr h="640080">
                <a:tc>
                  <a:txBody>
                    <a:bodyPr/>
                    <a:lstStyle/>
                    <a:p>
                      <a:pPr marL="376555" marR="687705" indent="-285750">
                        <a:lnSpc>
                          <a:spcPct val="100000"/>
                        </a:lnSpc>
                        <a:spcBef>
                          <a:spcPts val="310"/>
                        </a:spcBef>
                        <a:buClr>
                          <a:srgbClr val="BB8542"/>
                        </a:buClr>
                        <a:buFont typeface="Wingdings"/>
                        <a:buChar char=""/>
                        <a:tabLst>
                          <a:tab pos="376555" algn="l"/>
                          <a:tab pos="377190" algn="l"/>
                        </a:tabLst>
                      </a:pPr>
                      <a:r>
                        <a:rPr sz="1800" spc="-5" dirty="0">
                          <a:latin typeface="Arial MT"/>
                          <a:cs typeface="Arial MT"/>
                        </a:rPr>
                        <a:t>Protruding</a:t>
                      </a:r>
                      <a:r>
                        <a:rPr sz="1800" spc="-15" dirty="0">
                          <a:latin typeface="Arial MT"/>
                          <a:cs typeface="Arial MT"/>
                        </a:rPr>
                        <a:t> </a:t>
                      </a:r>
                      <a:r>
                        <a:rPr sz="1800" dirty="0">
                          <a:latin typeface="Arial MT"/>
                          <a:cs typeface="Arial MT"/>
                        </a:rPr>
                        <a:t>bone</a:t>
                      </a:r>
                      <a:r>
                        <a:rPr sz="1800" spc="-15" dirty="0">
                          <a:latin typeface="Arial MT"/>
                          <a:cs typeface="Arial MT"/>
                        </a:rPr>
                        <a:t> </a:t>
                      </a:r>
                      <a:r>
                        <a:rPr sz="1800" dirty="0">
                          <a:latin typeface="Arial MT"/>
                          <a:cs typeface="Arial MT"/>
                        </a:rPr>
                        <a:t>of</a:t>
                      </a:r>
                      <a:r>
                        <a:rPr sz="1800" spc="-10" dirty="0">
                          <a:latin typeface="Arial MT"/>
                          <a:cs typeface="Arial MT"/>
                        </a:rPr>
                        <a:t> </a:t>
                      </a:r>
                      <a:r>
                        <a:rPr sz="1800" dirty="0">
                          <a:latin typeface="Arial MT"/>
                          <a:cs typeface="Arial MT"/>
                        </a:rPr>
                        <a:t>bone</a:t>
                      </a:r>
                      <a:r>
                        <a:rPr sz="1800" spc="-15" dirty="0">
                          <a:latin typeface="Arial MT"/>
                          <a:cs typeface="Arial MT"/>
                        </a:rPr>
                        <a:t> </a:t>
                      </a:r>
                      <a:r>
                        <a:rPr sz="1800" dirty="0">
                          <a:latin typeface="Arial MT"/>
                          <a:cs typeface="Arial MT"/>
                        </a:rPr>
                        <a:t>end</a:t>
                      </a:r>
                      <a:r>
                        <a:rPr sz="1800" spc="-15" dirty="0">
                          <a:latin typeface="Arial MT"/>
                          <a:cs typeface="Arial MT"/>
                        </a:rPr>
                        <a:t> </a:t>
                      </a:r>
                      <a:r>
                        <a:rPr sz="1800" spc="-5" dirty="0">
                          <a:latin typeface="Arial MT"/>
                          <a:cs typeface="Arial MT"/>
                        </a:rPr>
                        <a:t>should</a:t>
                      </a:r>
                      <a:r>
                        <a:rPr sz="1800" spc="-15" dirty="0">
                          <a:latin typeface="Arial MT"/>
                          <a:cs typeface="Arial MT"/>
                        </a:rPr>
                        <a:t> </a:t>
                      </a:r>
                      <a:r>
                        <a:rPr sz="1800" dirty="0">
                          <a:latin typeface="Arial MT"/>
                          <a:cs typeface="Arial MT"/>
                        </a:rPr>
                        <a:t>not</a:t>
                      </a:r>
                      <a:r>
                        <a:rPr sz="1800" spc="-10" dirty="0">
                          <a:latin typeface="Arial MT"/>
                          <a:cs typeface="Arial MT"/>
                        </a:rPr>
                        <a:t> </a:t>
                      </a:r>
                      <a:r>
                        <a:rPr sz="1800" dirty="0">
                          <a:latin typeface="Arial MT"/>
                          <a:cs typeface="Arial MT"/>
                        </a:rPr>
                        <a:t>be </a:t>
                      </a:r>
                      <a:r>
                        <a:rPr sz="1800" spc="-484" dirty="0">
                          <a:latin typeface="Arial MT"/>
                          <a:cs typeface="Arial MT"/>
                        </a:rPr>
                        <a:t> </a:t>
                      </a:r>
                      <a:r>
                        <a:rPr sz="1800" spc="-5" dirty="0">
                          <a:latin typeface="Arial MT"/>
                          <a:cs typeface="Arial MT"/>
                        </a:rPr>
                        <a:t>replaced</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4"/>
                  </a:ext>
                </a:extLst>
              </a:tr>
              <a:tr h="640081">
                <a:tc>
                  <a:txBody>
                    <a:bodyPr/>
                    <a:lstStyle/>
                    <a:p>
                      <a:pPr marL="377190" marR="661670" indent="-285750">
                        <a:lnSpc>
                          <a:spcPct val="100000"/>
                        </a:lnSpc>
                        <a:spcBef>
                          <a:spcPts val="310"/>
                        </a:spcBef>
                        <a:buClr>
                          <a:srgbClr val="BB8542"/>
                        </a:buClr>
                        <a:buFont typeface="Wingdings"/>
                        <a:buChar char=""/>
                        <a:tabLst>
                          <a:tab pos="376555" algn="l"/>
                          <a:tab pos="377190" algn="l"/>
                        </a:tabLst>
                      </a:pPr>
                      <a:r>
                        <a:rPr sz="1800" spc="-5" dirty="0">
                          <a:latin typeface="Arial MT"/>
                          <a:cs typeface="Arial MT"/>
                        </a:rPr>
                        <a:t>Bones occasionally return</a:t>
                      </a:r>
                      <a:r>
                        <a:rPr sz="1800" spc="5" dirty="0">
                          <a:latin typeface="Arial MT"/>
                          <a:cs typeface="Arial MT"/>
                        </a:rPr>
                        <a:t> </a:t>
                      </a:r>
                      <a:r>
                        <a:rPr sz="1800" spc="-5" dirty="0">
                          <a:latin typeface="Arial MT"/>
                          <a:cs typeface="Arial MT"/>
                        </a:rPr>
                        <a:t>to</a:t>
                      </a:r>
                      <a:r>
                        <a:rPr sz="1800" dirty="0">
                          <a:latin typeface="Arial MT"/>
                          <a:cs typeface="Arial MT"/>
                        </a:rPr>
                        <a:t> a</a:t>
                      </a:r>
                      <a:r>
                        <a:rPr sz="1800" spc="5" dirty="0">
                          <a:latin typeface="Arial MT"/>
                          <a:cs typeface="Arial MT"/>
                        </a:rPr>
                        <a:t> </a:t>
                      </a:r>
                      <a:r>
                        <a:rPr sz="1800" spc="-5" dirty="0">
                          <a:latin typeface="Arial MT"/>
                          <a:cs typeface="Arial MT"/>
                        </a:rPr>
                        <a:t>near-normal </a:t>
                      </a:r>
                      <a:r>
                        <a:rPr sz="1800" spc="-484" dirty="0">
                          <a:latin typeface="Arial MT"/>
                          <a:cs typeface="Arial MT"/>
                        </a:rPr>
                        <a:t> </a:t>
                      </a:r>
                      <a:r>
                        <a:rPr sz="1800" spc="-5" dirty="0">
                          <a:latin typeface="Arial MT"/>
                          <a:cs typeface="Arial MT"/>
                        </a:rPr>
                        <a:t>position</a:t>
                      </a:r>
                      <a:r>
                        <a:rPr sz="1800" spc="-15" dirty="0">
                          <a:latin typeface="Arial MT"/>
                          <a:cs typeface="Arial MT"/>
                        </a:rPr>
                        <a:t> </a:t>
                      </a:r>
                      <a:r>
                        <a:rPr sz="1800" dirty="0">
                          <a:latin typeface="Arial MT"/>
                          <a:cs typeface="Arial MT"/>
                        </a:rPr>
                        <a:t>when</a:t>
                      </a:r>
                      <a:r>
                        <a:rPr sz="1800" spc="-10" dirty="0">
                          <a:latin typeface="Arial MT"/>
                          <a:cs typeface="Arial MT"/>
                        </a:rPr>
                        <a:t> </a:t>
                      </a:r>
                      <a:r>
                        <a:rPr sz="1800" dirty="0">
                          <a:latin typeface="Arial MT"/>
                          <a:cs typeface="Arial MT"/>
                        </a:rPr>
                        <a:t>realigned</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EF2CC"/>
                    </a:solidFill>
                  </a:tcPr>
                </a:tc>
                <a:extLst>
                  <a:ext uri="{0D108BD9-81ED-4DB2-BD59-A6C34878D82A}">
                    <a16:rowId xmlns:a16="http://schemas.microsoft.com/office/drawing/2014/main" val="10005"/>
                  </a:ext>
                </a:extLst>
              </a:tr>
            </a:tbl>
          </a:graphicData>
        </a:graphic>
      </p:graphicFrame>
      <p:sp>
        <p:nvSpPr>
          <p:cNvPr id="18" name="object 18"/>
          <p:cNvSpPr txBox="1"/>
          <p:nvPr/>
        </p:nvSpPr>
        <p:spPr>
          <a:xfrm>
            <a:off x="6690355" y="6025762"/>
            <a:ext cx="31877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FFFFFF"/>
                </a:solidFill>
                <a:latin typeface="Arial Black"/>
                <a:cs typeface="Arial Black"/>
              </a:rPr>
              <a:t>S</a:t>
            </a:r>
            <a:endParaRPr sz="3200">
              <a:latin typeface="Arial Black"/>
              <a:cs typeface="Arial Black"/>
            </a:endParaRPr>
          </a:p>
        </p:txBody>
      </p:sp>
      <p:sp>
        <p:nvSpPr>
          <p:cNvPr id="19" name="object 19"/>
          <p:cNvSpPr txBox="1"/>
          <p:nvPr/>
        </p:nvSpPr>
        <p:spPr>
          <a:xfrm>
            <a:off x="5034377" y="6039532"/>
            <a:ext cx="131064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2D3334"/>
                </a:solidFill>
                <a:latin typeface="Arial Black"/>
                <a:cs typeface="Arial Black"/>
              </a:rPr>
              <a:t>P</a:t>
            </a:r>
            <a:r>
              <a:rPr sz="3200" spc="-50" dirty="0">
                <a:solidFill>
                  <a:srgbClr val="2D3334"/>
                </a:solidFill>
                <a:latin typeface="Arial Black"/>
                <a:cs typeface="Arial Black"/>
              </a:rPr>
              <a:t> </a:t>
            </a:r>
            <a:r>
              <a:rPr sz="3200" spc="-5" dirty="0">
                <a:solidFill>
                  <a:srgbClr val="2D3334"/>
                </a:solidFill>
                <a:latin typeface="Arial Black"/>
                <a:cs typeface="Arial Black"/>
              </a:rPr>
              <a:t>A</a:t>
            </a:r>
            <a:r>
              <a:rPr sz="3200" spc="-55" dirty="0">
                <a:solidFill>
                  <a:srgbClr val="2D3334"/>
                </a:solidFill>
                <a:latin typeface="Arial Black"/>
                <a:cs typeface="Arial Black"/>
              </a:rPr>
              <a:t> </a:t>
            </a:r>
            <a:r>
              <a:rPr sz="3200" spc="-5" dirty="0">
                <a:solidFill>
                  <a:srgbClr val="2D3334"/>
                </a:solidFill>
                <a:latin typeface="Arial Black"/>
                <a:cs typeface="Arial Black"/>
              </a:rPr>
              <a:t>W</a:t>
            </a:r>
            <a:endParaRPr sz="3200">
              <a:latin typeface="Arial Black"/>
              <a:cs typeface="Arial Black"/>
            </a:endParaRPr>
          </a:p>
        </p:txBody>
      </p:sp>
      <p:sp>
        <p:nvSpPr>
          <p:cNvPr id="20" name="object 20"/>
          <p:cNvSpPr txBox="1"/>
          <p:nvPr/>
        </p:nvSpPr>
        <p:spPr>
          <a:xfrm>
            <a:off x="11698970" y="656295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latin typeface="Arial MT"/>
                <a:cs typeface="Arial MT"/>
              </a:rPr>
              <a:t>8</a:t>
            </a:fld>
            <a:endParaRPr sz="1200">
              <a:latin typeface="Arial MT"/>
              <a:cs typeface="Arial MT"/>
            </a:endParaRPr>
          </a:p>
        </p:txBody>
      </p:sp>
      <p:sp>
        <p:nvSpPr>
          <p:cNvPr id="21" name="object 21"/>
          <p:cNvSpPr txBox="1"/>
          <p:nvPr/>
        </p:nvSpPr>
        <p:spPr>
          <a:xfrm>
            <a:off x="9408142"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#TCCC-CPP-PPT-19</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62831" y="289778"/>
            <a:ext cx="4901565" cy="1383665"/>
          </a:xfrm>
          <a:prstGeom prst="rect">
            <a:avLst/>
          </a:prstGeom>
        </p:spPr>
        <p:txBody>
          <a:bodyPr vert="horz" wrap="square" lIns="0" tIns="12065" rIns="0" bIns="0" rtlCol="0">
            <a:spAutoFit/>
          </a:bodyPr>
          <a:lstStyle/>
          <a:p>
            <a:pPr marR="27305" algn="ctr">
              <a:lnSpc>
                <a:spcPct val="100000"/>
              </a:lnSpc>
              <a:spcBef>
                <a:spcPts val="95"/>
              </a:spcBef>
            </a:pPr>
            <a:r>
              <a:rPr spc="-5" dirty="0"/>
              <a:t>Module</a:t>
            </a:r>
            <a:r>
              <a:rPr spc="-40" dirty="0"/>
              <a:t> </a:t>
            </a:r>
            <a:r>
              <a:rPr spc="-5" dirty="0"/>
              <a:t>19:</a:t>
            </a:r>
            <a:r>
              <a:rPr spc="-45" dirty="0"/>
              <a:t> </a:t>
            </a:r>
            <a:r>
              <a:rPr spc="-5" dirty="0"/>
              <a:t>Fractures</a:t>
            </a:r>
          </a:p>
          <a:p>
            <a:pPr marL="12700" marR="5080" algn="ctr">
              <a:lnSpc>
                <a:spcPts val="3790"/>
              </a:lnSpc>
              <a:spcBef>
                <a:spcPts val="755"/>
              </a:spcBef>
            </a:pPr>
            <a:r>
              <a:rPr sz="3600" spc="-5" dirty="0">
                <a:solidFill>
                  <a:srgbClr val="BB8542"/>
                </a:solidFill>
              </a:rPr>
              <a:t>BASIC</a:t>
            </a:r>
            <a:r>
              <a:rPr sz="3600" spc="-95" dirty="0">
                <a:solidFill>
                  <a:srgbClr val="BB8542"/>
                </a:solidFill>
              </a:rPr>
              <a:t> </a:t>
            </a:r>
            <a:r>
              <a:rPr sz="3600" dirty="0">
                <a:solidFill>
                  <a:srgbClr val="BB8542"/>
                </a:solidFill>
              </a:rPr>
              <a:t>MANAGEMENT </a:t>
            </a:r>
            <a:r>
              <a:rPr sz="3600" spc="-985" dirty="0">
                <a:solidFill>
                  <a:srgbClr val="BB8542"/>
                </a:solidFill>
              </a:rPr>
              <a:t> </a:t>
            </a:r>
            <a:r>
              <a:rPr sz="3600" dirty="0">
                <a:solidFill>
                  <a:srgbClr val="000000"/>
                </a:solidFill>
              </a:rPr>
              <a:t>OF</a:t>
            </a:r>
            <a:r>
              <a:rPr sz="3600" spc="-10" dirty="0">
                <a:solidFill>
                  <a:srgbClr val="000000"/>
                </a:solidFill>
              </a:rPr>
              <a:t> </a:t>
            </a:r>
            <a:r>
              <a:rPr sz="3600" spc="-5" dirty="0">
                <a:solidFill>
                  <a:srgbClr val="000000"/>
                </a:solidFill>
              </a:rPr>
              <a:t>FRACTURES</a:t>
            </a:r>
            <a:endParaRPr sz="36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p:nvPr/>
        </p:nvSpPr>
        <p:spPr>
          <a:xfrm>
            <a:off x="6489953"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5" name="object 5"/>
          <p:cNvSpPr txBox="1"/>
          <p:nvPr/>
        </p:nvSpPr>
        <p:spPr>
          <a:xfrm>
            <a:off x="568816" y="1894122"/>
            <a:ext cx="2876550" cy="6350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BB8542"/>
                </a:solidFill>
                <a:latin typeface="Arial"/>
                <a:cs typeface="Arial"/>
              </a:rPr>
              <a:t>PRIMARY</a:t>
            </a:r>
            <a:r>
              <a:rPr sz="2000" b="1" spc="-50" dirty="0">
                <a:solidFill>
                  <a:srgbClr val="BB8542"/>
                </a:solidFill>
                <a:latin typeface="Arial"/>
                <a:cs typeface="Arial"/>
              </a:rPr>
              <a:t> </a:t>
            </a:r>
            <a:r>
              <a:rPr sz="2000" b="1" spc="-5" dirty="0">
                <a:solidFill>
                  <a:srgbClr val="BB8542"/>
                </a:solidFill>
                <a:latin typeface="Arial"/>
                <a:cs typeface="Arial"/>
              </a:rPr>
              <a:t>OBJECTIVES</a:t>
            </a:r>
            <a:endParaRPr sz="2000">
              <a:latin typeface="Arial"/>
              <a:cs typeface="Arial"/>
            </a:endParaRPr>
          </a:p>
          <a:p>
            <a:pPr marL="12700">
              <a:lnSpc>
                <a:spcPct val="100000"/>
              </a:lnSpc>
            </a:pPr>
            <a:r>
              <a:rPr sz="2000" spc="-5" dirty="0">
                <a:latin typeface="Arial MT"/>
                <a:cs typeface="Arial MT"/>
              </a:rPr>
              <a:t>of</a:t>
            </a:r>
            <a:r>
              <a:rPr sz="2000" spc="-35" dirty="0">
                <a:latin typeface="Arial MT"/>
                <a:cs typeface="Arial MT"/>
              </a:rPr>
              <a:t> </a:t>
            </a:r>
            <a:r>
              <a:rPr sz="2000" spc="-5" dirty="0">
                <a:latin typeface="Arial MT"/>
                <a:cs typeface="Arial MT"/>
              </a:rPr>
              <a:t>Fracture</a:t>
            </a:r>
            <a:r>
              <a:rPr sz="2000" spc="-35" dirty="0">
                <a:latin typeface="Arial MT"/>
                <a:cs typeface="Arial MT"/>
              </a:rPr>
              <a:t> </a:t>
            </a:r>
            <a:r>
              <a:rPr sz="2000" spc="-5" dirty="0">
                <a:latin typeface="Arial MT"/>
                <a:cs typeface="Arial MT"/>
              </a:rPr>
              <a:t>Treatment:</a:t>
            </a:r>
            <a:endParaRPr sz="2000">
              <a:latin typeface="Arial MT"/>
              <a:cs typeface="Arial MT"/>
            </a:endParaRPr>
          </a:p>
        </p:txBody>
      </p:sp>
      <p:sp>
        <p:nvSpPr>
          <p:cNvPr id="6" name="object 6"/>
          <p:cNvSpPr txBox="1"/>
          <p:nvPr/>
        </p:nvSpPr>
        <p:spPr>
          <a:xfrm>
            <a:off x="795919" y="2503366"/>
            <a:ext cx="2632075" cy="2305050"/>
          </a:xfrm>
          <a:prstGeom prst="rect">
            <a:avLst/>
          </a:prstGeom>
        </p:spPr>
        <p:txBody>
          <a:bodyPr vert="horz" wrap="square" lIns="0" tIns="12700" rIns="0" bIns="0" rtlCol="0">
            <a:spAutoFit/>
          </a:bodyPr>
          <a:lstStyle/>
          <a:p>
            <a:pPr marL="12700" marR="259079">
              <a:lnSpc>
                <a:spcPct val="150000"/>
              </a:lnSpc>
              <a:spcBef>
                <a:spcPts val="100"/>
              </a:spcBef>
            </a:pPr>
            <a:r>
              <a:rPr sz="2000" spc="-5" dirty="0">
                <a:latin typeface="Arial MT"/>
                <a:cs typeface="Arial MT"/>
              </a:rPr>
              <a:t>Prevent</a:t>
            </a:r>
            <a:r>
              <a:rPr sz="2000" spc="-35" dirty="0">
                <a:latin typeface="Arial MT"/>
                <a:cs typeface="Arial MT"/>
              </a:rPr>
              <a:t> </a:t>
            </a:r>
            <a:r>
              <a:rPr sz="2000" spc="-5" dirty="0">
                <a:latin typeface="Arial MT"/>
                <a:cs typeface="Arial MT"/>
              </a:rPr>
              <a:t>further</a:t>
            </a:r>
            <a:r>
              <a:rPr sz="2000" spc="-55" dirty="0">
                <a:latin typeface="Arial MT"/>
                <a:cs typeface="Arial MT"/>
              </a:rPr>
              <a:t> </a:t>
            </a:r>
            <a:r>
              <a:rPr sz="2000" spc="-5" dirty="0">
                <a:latin typeface="Arial MT"/>
                <a:cs typeface="Arial MT"/>
              </a:rPr>
              <a:t>injury </a:t>
            </a:r>
            <a:r>
              <a:rPr sz="2000" spc="-540" dirty="0">
                <a:latin typeface="Arial MT"/>
                <a:cs typeface="Arial MT"/>
              </a:rPr>
              <a:t> </a:t>
            </a:r>
            <a:r>
              <a:rPr sz="2000" spc="-5" dirty="0">
                <a:latin typeface="Arial MT"/>
                <a:cs typeface="Arial MT"/>
              </a:rPr>
              <a:t>Protect</a:t>
            </a:r>
            <a:r>
              <a:rPr sz="2000" spc="-25" dirty="0">
                <a:latin typeface="Arial MT"/>
                <a:cs typeface="Arial MT"/>
              </a:rPr>
              <a:t> </a:t>
            </a:r>
            <a:r>
              <a:rPr sz="2000" spc="-5" dirty="0">
                <a:latin typeface="Arial MT"/>
                <a:cs typeface="Arial MT"/>
              </a:rPr>
              <a:t>nerves</a:t>
            </a:r>
            <a:endParaRPr sz="2000">
              <a:latin typeface="Arial MT"/>
              <a:cs typeface="Arial MT"/>
            </a:endParaRPr>
          </a:p>
          <a:p>
            <a:pPr marL="12700">
              <a:lnSpc>
                <a:spcPct val="100000"/>
              </a:lnSpc>
            </a:pPr>
            <a:r>
              <a:rPr sz="2000" spc="-5" dirty="0">
                <a:latin typeface="Arial MT"/>
                <a:cs typeface="Arial MT"/>
              </a:rPr>
              <a:t>and</a:t>
            </a:r>
            <a:r>
              <a:rPr sz="2000" spc="-40" dirty="0">
                <a:latin typeface="Arial MT"/>
                <a:cs typeface="Arial MT"/>
              </a:rPr>
              <a:t> </a:t>
            </a:r>
            <a:r>
              <a:rPr sz="2000" spc="-5" dirty="0">
                <a:latin typeface="Arial MT"/>
                <a:cs typeface="Arial MT"/>
              </a:rPr>
              <a:t>vessels</a:t>
            </a:r>
            <a:endParaRPr sz="2000">
              <a:latin typeface="Arial MT"/>
              <a:cs typeface="Arial MT"/>
            </a:endParaRPr>
          </a:p>
          <a:p>
            <a:pPr marL="12700" marR="5080">
              <a:lnSpc>
                <a:spcPct val="98900"/>
              </a:lnSpc>
              <a:spcBef>
                <a:spcPts val="1225"/>
              </a:spcBef>
            </a:pPr>
            <a:r>
              <a:rPr sz="2000" spc="-5" dirty="0">
                <a:latin typeface="Arial MT"/>
                <a:cs typeface="Arial MT"/>
              </a:rPr>
              <a:t>Make the casualty </a:t>
            </a:r>
            <a:r>
              <a:rPr sz="2000" dirty="0">
                <a:latin typeface="Arial MT"/>
                <a:cs typeface="Arial MT"/>
              </a:rPr>
              <a:t> </a:t>
            </a:r>
            <a:r>
              <a:rPr sz="2000" spc="-5" dirty="0">
                <a:latin typeface="Arial MT"/>
                <a:cs typeface="Arial MT"/>
              </a:rPr>
              <a:t>more</a:t>
            </a:r>
            <a:r>
              <a:rPr sz="2000" spc="-40" dirty="0">
                <a:latin typeface="Arial MT"/>
                <a:cs typeface="Arial MT"/>
              </a:rPr>
              <a:t> </a:t>
            </a:r>
            <a:r>
              <a:rPr sz="2000" spc="-5" dirty="0">
                <a:latin typeface="Arial MT"/>
                <a:cs typeface="Arial MT"/>
              </a:rPr>
              <a:t>comfortable</a:t>
            </a:r>
            <a:r>
              <a:rPr sz="2000" spc="-45" dirty="0">
                <a:latin typeface="Arial MT"/>
                <a:cs typeface="Arial MT"/>
              </a:rPr>
              <a:t> </a:t>
            </a:r>
            <a:r>
              <a:rPr sz="2000" spc="-5" dirty="0">
                <a:latin typeface="Arial MT"/>
                <a:cs typeface="Arial MT"/>
              </a:rPr>
              <a:t>(pain </a:t>
            </a:r>
            <a:r>
              <a:rPr sz="2000" spc="-540" dirty="0">
                <a:latin typeface="Arial MT"/>
                <a:cs typeface="Arial MT"/>
              </a:rPr>
              <a:t> </a:t>
            </a:r>
            <a:r>
              <a:rPr sz="2000" spc="-5" dirty="0">
                <a:latin typeface="Arial MT"/>
                <a:cs typeface="Arial MT"/>
              </a:rPr>
              <a:t>relief)</a:t>
            </a:r>
            <a:endParaRPr sz="2000">
              <a:latin typeface="Arial MT"/>
              <a:cs typeface="Arial MT"/>
            </a:endParaRPr>
          </a:p>
        </p:txBody>
      </p:sp>
      <p:sp>
        <p:nvSpPr>
          <p:cNvPr id="7" name="object 7"/>
          <p:cNvSpPr/>
          <p:nvPr/>
        </p:nvSpPr>
        <p:spPr>
          <a:xfrm>
            <a:off x="643508" y="2682619"/>
            <a:ext cx="0" cy="314325"/>
          </a:xfrm>
          <a:custGeom>
            <a:avLst/>
            <a:gdLst/>
            <a:ahLst/>
            <a:cxnLst/>
            <a:rect l="l" t="t" r="r" b="b"/>
            <a:pathLst>
              <a:path h="314325">
                <a:moveTo>
                  <a:pt x="0" y="314159"/>
                </a:moveTo>
                <a:lnTo>
                  <a:pt x="0" y="0"/>
                </a:lnTo>
              </a:path>
            </a:pathLst>
          </a:custGeom>
          <a:ln w="101600">
            <a:solidFill>
              <a:srgbClr val="CD9146"/>
            </a:solidFill>
          </a:ln>
        </p:spPr>
        <p:txBody>
          <a:bodyPr wrap="square" lIns="0" tIns="0" rIns="0" bIns="0" rtlCol="0"/>
          <a:lstStyle/>
          <a:p>
            <a:endParaRPr/>
          </a:p>
        </p:txBody>
      </p:sp>
      <p:sp>
        <p:nvSpPr>
          <p:cNvPr id="8" name="object 8"/>
          <p:cNvSpPr/>
          <p:nvPr/>
        </p:nvSpPr>
        <p:spPr>
          <a:xfrm>
            <a:off x="643508" y="3164204"/>
            <a:ext cx="0" cy="530860"/>
          </a:xfrm>
          <a:custGeom>
            <a:avLst/>
            <a:gdLst/>
            <a:ahLst/>
            <a:cxnLst/>
            <a:rect l="l" t="t" r="r" b="b"/>
            <a:pathLst>
              <a:path h="530860">
                <a:moveTo>
                  <a:pt x="0" y="530834"/>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643508" y="3942207"/>
            <a:ext cx="0" cy="822960"/>
          </a:xfrm>
          <a:custGeom>
            <a:avLst/>
            <a:gdLst/>
            <a:ahLst/>
            <a:cxnLst/>
            <a:rect l="l" t="t" r="r" b="b"/>
            <a:pathLst>
              <a:path h="822960">
                <a:moveTo>
                  <a:pt x="0" y="822959"/>
                </a:moveTo>
                <a:lnTo>
                  <a:pt x="0" y="0"/>
                </a:lnTo>
              </a:path>
            </a:pathLst>
          </a:custGeom>
          <a:ln w="101600">
            <a:solidFill>
              <a:srgbClr val="CD9146"/>
            </a:solidFill>
          </a:ln>
        </p:spPr>
        <p:txBody>
          <a:bodyPr wrap="square" lIns="0" tIns="0" rIns="0" bIns="0" rtlCol="0"/>
          <a:lstStyle/>
          <a:p>
            <a:endParaRPr/>
          </a:p>
        </p:txBody>
      </p:sp>
      <p:grpSp>
        <p:nvGrpSpPr>
          <p:cNvPr id="10" name="object 10"/>
          <p:cNvGrpSpPr/>
          <p:nvPr/>
        </p:nvGrpSpPr>
        <p:grpSpPr>
          <a:xfrm>
            <a:off x="261365" y="5998476"/>
            <a:ext cx="3214370" cy="859790"/>
            <a:chOff x="261365" y="5998476"/>
            <a:chExt cx="3214370" cy="859790"/>
          </a:xfrm>
        </p:grpSpPr>
        <p:sp>
          <p:nvSpPr>
            <p:cNvPr id="11" name="object 11"/>
            <p:cNvSpPr/>
            <p:nvPr/>
          </p:nvSpPr>
          <p:spPr>
            <a:xfrm>
              <a:off x="270890" y="6042281"/>
              <a:ext cx="3195320" cy="620395"/>
            </a:xfrm>
            <a:custGeom>
              <a:avLst/>
              <a:gdLst/>
              <a:ahLst/>
              <a:cxnLst/>
              <a:rect l="l" t="t" r="r" b="b"/>
              <a:pathLst>
                <a:path w="3195320" h="620395">
                  <a:moveTo>
                    <a:pt x="3123857" y="0"/>
                  </a:moveTo>
                  <a:lnTo>
                    <a:pt x="71208" y="0"/>
                  </a:lnTo>
                  <a:lnTo>
                    <a:pt x="43489" y="5595"/>
                  </a:lnTo>
                  <a:lnTo>
                    <a:pt x="20854" y="20854"/>
                  </a:lnTo>
                  <a:lnTo>
                    <a:pt x="5595" y="43489"/>
                  </a:lnTo>
                  <a:lnTo>
                    <a:pt x="0" y="71208"/>
                  </a:lnTo>
                  <a:lnTo>
                    <a:pt x="0" y="549059"/>
                  </a:lnTo>
                  <a:lnTo>
                    <a:pt x="5595" y="576773"/>
                  </a:lnTo>
                  <a:lnTo>
                    <a:pt x="20854" y="599408"/>
                  </a:lnTo>
                  <a:lnTo>
                    <a:pt x="43489" y="614670"/>
                  </a:lnTo>
                  <a:lnTo>
                    <a:pt x="71208" y="620268"/>
                  </a:lnTo>
                  <a:lnTo>
                    <a:pt x="3123857" y="620268"/>
                  </a:lnTo>
                  <a:lnTo>
                    <a:pt x="3151576" y="614670"/>
                  </a:lnTo>
                  <a:lnTo>
                    <a:pt x="3174211" y="599408"/>
                  </a:lnTo>
                  <a:lnTo>
                    <a:pt x="3189470" y="576773"/>
                  </a:lnTo>
                  <a:lnTo>
                    <a:pt x="3195066" y="549059"/>
                  </a:lnTo>
                  <a:lnTo>
                    <a:pt x="3195066" y="71208"/>
                  </a:lnTo>
                  <a:lnTo>
                    <a:pt x="3189470" y="43489"/>
                  </a:lnTo>
                  <a:lnTo>
                    <a:pt x="3174211" y="20854"/>
                  </a:lnTo>
                  <a:lnTo>
                    <a:pt x="3151576" y="5595"/>
                  </a:lnTo>
                  <a:lnTo>
                    <a:pt x="3123857" y="0"/>
                  </a:lnTo>
                  <a:close/>
                </a:path>
              </a:pathLst>
            </a:custGeom>
            <a:solidFill>
              <a:srgbClr val="A0C1E7">
                <a:alpha val="74900"/>
              </a:srgbClr>
            </a:solidFill>
          </p:spPr>
          <p:txBody>
            <a:bodyPr wrap="square" lIns="0" tIns="0" rIns="0" bIns="0" rtlCol="0"/>
            <a:lstStyle/>
            <a:p>
              <a:endParaRPr/>
            </a:p>
          </p:txBody>
        </p:sp>
        <p:sp>
          <p:nvSpPr>
            <p:cNvPr id="12" name="object 12"/>
            <p:cNvSpPr/>
            <p:nvPr/>
          </p:nvSpPr>
          <p:spPr>
            <a:xfrm>
              <a:off x="270890" y="6042281"/>
              <a:ext cx="3195320" cy="620395"/>
            </a:xfrm>
            <a:custGeom>
              <a:avLst/>
              <a:gdLst/>
              <a:ahLst/>
              <a:cxnLst/>
              <a:rect l="l" t="t" r="r" b="b"/>
              <a:pathLst>
                <a:path w="3195320" h="620395">
                  <a:moveTo>
                    <a:pt x="0" y="71208"/>
                  </a:moveTo>
                  <a:lnTo>
                    <a:pt x="5595" y="43489"/>
                  </a:lnTo>
                  <a:lnTo>
                    <a:pt x="20854" y="20854"/>
                  </a:lnTo>
                  <a:lnTo>
                    <a:pt x="43489" y="5595"/>
                  </a:lnTo>
                  <a:lnTo>
                    <a:pt x="71208" y="0"/>
                  </a:lnTo>
                  <a:lnTo>
                    <a:pt x="3123857" y="0"/>
                  </a:lnTo>
                  <a:lnTo>
                    <a:pt x="3151576" y="5595"/>
                  </a:lnTo>
                  <a:lnTo>
                    <a:pt x="3174211" y="20854"/>
                  </a:lnTo>
                  <a:lnTo>
                    <a:pt x="3189470" y="43489"/>
                  </a:lnTo>
                  <a:lnTo>
                    <a:pt x="3195066" y="71208"/>
                  </a:lnTo>
                  <a:lnTo>
                    <a:pt x="3195066" y="549059"/>
                  </a:lnTo>
                  <a:lnTo>
                    <a:pt x="3189470" y="576773"/>
                  </a:lnTo>
                  <a:lnTo>
                    <a:pt x="3174211" y="599408"/>
                  </a:lnTo>
                  <a:lnTo>
                    <a:pt x="3151576" y="614670"/>
                  </a:lnTo>
                  <a:lnTo>
                    <a:pt x="3123857" y="620268"/>
                  </a:lnTo>
                  <a:lnTo>
                    <a:pt x="71208" y="620268"/>
                  </a:lnTo>
                  <a:lnTo>
                    <a:pt x="43489" y="614670"/>
                  </a:lnTo>
                  <a:lnTo>
                    <a:pt x="20854" y="599408"/>
                  </a:lnTo>
                  <a:lnTo>
                    <a:pt x="5595" y="576773"/>
                  </a:lnTo>
                  <a:lnTo>
                    <a:pt x="0" y="549059"/>
                  </a:lnTo>
                  <a:lnTo>
                    <a:pt x="0" y="71208"/>
                  </a:lnTo>
                  <a:close/>
                </a:path>
              </a:pathLst>
            </a:custGeom>
            <a:ln w="19050">
              <a:solidFill>
                <a:srgbClr val="A0C1E7"/>
              </a:solidFill>
            </a:ln>
          </p:spPr>
          <p:txBody>
            <a:bodyPr wrap="square" lIns="0" tIns="0" rIns="0" bIns="0" rtlCol="0"/>
            <a:lstStyle/>
            <a:p>
              <a:endParaRPr/>
            </a:p>
          </p:txBody>
        </p:sp>
        <p:pic>
          <p:nvPicPr>
            <p:cNvPr id="13" name="object 13"/>
            <p:cNvPicPr/>
            <p:nvPr/>
          </p:nvPicPr>
          <p:blipFill>
            <a:blip r:embed="rId4" cstate="print"/>
            <a:stretch>
              <a:fillRect/>
            </a:stretch>
          </p:blipFill>
          <p:spPr>
            <a:xfrm>
              <a:off x="270522" y="5998476"/>
              <a:ext cx="943343" cy="859523"/>
            </a:xfrm>
            <a:prstGeom prst="rect">
              <a:avLst/>
            </a:prstGeom>
          </p:spPr>
        </p:pic>
        <p:pic>
          <p:nvPicPr>
            <p:cNvPr id="14" name="object 14"/>
            <p:cNvPicPr/>
            <p:nvPr/>
          </p:nvPicPr>
          <p:blipFill>
            <a:blip r:embed="rId5" cstate="print"/>
            <a:stretch>
              <a:fillRect/>
            </a:stretch>
          </p:blipFill>
          <p:spPr>
            <a:xfrm>
              <a:off x="464819" y="6192774"/>
              <a:ext cx="356615" cy="391667"/>
            </a:xfrm>
            <a:prstGeom prst="rect">
              <a:avLst/>
            </a:prstGeom>
          </p:spPr>
        </p:pic>
      </p:grpSp>
      <p:grpSp>
        <p:nvGrpSpPr>
          <p:cNvPr id="15" name="object 15"/>
          <p:cNvGrpSpPr/>
          <p:nvPr/>
        </p:nvGrpSpPr>
        <p:grpSpPr>
          <a:xfrm>
            <a:off x="3520440" y="2801886"/>
            <a:ext cx="2562225" cy="1957070"/>
            <a:chOff x="3520440" y="2801886"/>
            <a:chExt cx="2562225" cy="1957070"/>
          </a:xfrm>
        </p:grpSpPr>
        <p:pic>
          <p:nvPicPr>
            <p:cNvPr id="16" name="object 16"/>
            <p:cNvPicPr/>
            <p:nvPr/>
          </p:nvPicPr>
          <p:blipFill>
            <a:blip r:embed="rId6" cstate="print"/>
            <a:stretch>
              <a:fillRect/>
            </a:stretch>
          </p:blipFill>
          <p:spPr>
            <a:xfrm>
              <a:off x="3520440" y="2801886"/>
              <a:ext cx="2561843" cy="1956790"/>
            </a:xfrm>
            <a:prstGeom prst="rect">
              <a:avLst/>
            </a:prstGeom>
          </p:spPr>
        </p:pic>
        <p:pic>
          <p:nvPicPr>
            <p:cNvPr id="17" name="object 17"/>
            <p:cNvPicPr/>
            <p:nvPr/>
          </p:nvPicPr>
          <p:blipFill>
            <a:blip r:embed="rId7" cstate="print"/>
            <a:stretch>
              <a:fillRect/>
            </a:stretch>
          </p:blipFill>
          <p:spPr>
            <a:xfrm>
              <a:off x="3714750" y="2996184"/>
              <a:ext cx="1975103" cy="1370076"/>
            </a:xfrm>
            <a:prstGeom prst="rect">
              <a:avLst/>
            </a:prstGeom>
          </p:spPr>
        </p:pic>
      </p:grpSp>
      <p:grpSp>
        <p:nvGrpSpPr>
          <p:cNvPr id="18" name="object 18"/>
          <p:cNvGrpSpPr/>
          <p:nvPr/>
        </p:nvGrpSpPr>
        <p:grpSpPr>
          <a:xfrm>
            <a:off x="6537211" y="2238755"/>
            <a:ext cx="2043430" cy="2166620"/>
            <a:chOff x="6537211" y="2238755"/>
            <a:chExt cx="2043430" cy="2166620"/>
          </a:xfrm>
        </p:grpSpPr>
        <p:pic>
          <p:nvPicPr>
            <p:cNvPr id="19" name="object 19"/>
            <p:cNvPicPr/>
            <p:nvPr/>
          </p:nvPicPr>
          <p:blipFill>
            <a:blip r:embed="rId8" cstate="print"/>
            <a:stretch>
              <a:fillRect/>
            </a:stretch>
          </p:blipFill>
          <p:spPr>
            <a:xfrm>
              <a:off x="6537211" y="2238755"/>
              <a:ext cx="2042909" cy="2166353"/>
            </a:xfrm>
            <a:prstGeom prst="rect">
              <a:avLst/>
            </a:prstGeom>
          </p:spPr>
        </p:pic>
        <p:pic>
          <p:nvPicPr>
            <p:cNvPr id="20" name="object 20"/>
            <p:cNvPicPr/>
            <p:nvPr/>
          </p:nvPicPr>
          <p:blipFill>
            <a:blip r:embed="rId9" cstate="print"/>
            <a:stretch>
              <a:fillRect/>
            </a:stretch>
          </p:blipFill>
          <p:spPr>
            <a:xfrm>
              <a:off x="6731508" y="2433065"/>
              <a:ext cx="1456181" cy="1579625"/>
            </a:xfrm>
            <a:prstGeom prst="rect">
              <a:avLst/>
            </a:prstGeom>
          </p:spPr>
        </p:pic>
      </p:grpSp>
      <p:grpSp>
        <p:nvGrpSpPr>
          <p:cNvPr id="21" name="object 21"/>
          <p:cNvGrpSpPr/>
          <p:nvPr/>
        </p:nvGrpSpPr>
        <p:grpSpPr>
          <a:xfrm>
            <a:off x="9035033" y="2464307"/>
            <a:ext cx="2440305" cy="1835785"/>
            <a:chOff x="9035033" y="2464307"/>
            <a:chExt cx="2440305" cy="1835785"/>
          </a:xfrm>
        </p:grpSpPr>
        <p:pic>
          <p:nvPicPr>
            <p:cNvPr id="22" name="object 22"/>
            <p:cNvPicPr/>
            <p:nvPr/>
          </p:nvPicPr>
          <p:blipFill>
            <a:blip r:embed="rId10" cstate="print"/>
            <a:stretch>
              <a:fillRect/>
            </a:stretch>
          </p:blipFill>
          <p:spPr>
            <a:xfrm>
              <a:off x="9035033" y="2464307"/>
              <a:ext cx="2439923" cy="1835645"/>
            </a:xfrm>
            <a:prstGeom prst="rect">
              <a:avLst/>
            </a:prstGeom>
          </p:spPr>
        </p:pic>
        <p:pic>
          <p:nvPicPr>
            <p:cNvPr id="23" name="object 23"/>
            <p:cNvPicPr/>
            <p:nvPr/>
          </p:nvPicPr>
          <p:blipFill>
            <a:blip r:embed="rId11" cstate="print"/>
            <a:stretch>
              <a:fillRect/>
            </a:stretch>
          </p:blipFill>
          <p:spPr>
            <a:xfrm>
              <a:off x="9229343" y="2658618"/>
              <a:ext cx="1853183" cy="1248917"/>
            </a:xfrm>
            <a:prstGeom prst="rect">
              <a:avLst/>
            </a:prstGeom>
          </p:spPr>
        </p:pic>
      </p:grpSp>
      <p:grpSp>
        <p:nvGrpSpPr>
          <p:cNvPr id="24" name="object 24"/>
          <p:cNvGrpSpPr/>
          <p:nvPr/>
        </p:nvGrpSpPr>
        <p:grpSpPr>
          <a:xfrm>
            <a:off x="8917711" y="4590300"/>
            <a:ext cx="2879090" cy="1883410"/>
            <a:chOff x="8917711" y="4590300"/>
            <a:chExt cx="2879090" cy="1883410"/>
          </a:xfrm>
        </p:grpSpPr>
        <p:pic>
          <p:nvPicPr>
            <p:cNvPr id="25" name="object 25"/>
            <p:cNvPicPr/>
            <p:nvPr/>
          </p:nvPicPr>
          <p:blipFill>
            <a:blip r:embed="rId12" cstate="print"/>
            <a:stretch>
              <a:fillRect/>
            </a:stretch>
          </p:blipFill>
          <p:spPr>
            <a:xfrm>
              <a:off x="8917711" y="4590300"/>
              <a:ext cx="2878810" cy="1882888"/>
            </a:xfrm>
            <a:prstGeom prst="rect">
              <a:avLst/>
            </a:prstGeom>
          </p:spPr>
        </p:pic>
        <p:pic>
          <p:nvPicPr>
            <p:cNvPr id="26" name="object 26"/>
            <p:cNvPicPr/>
            <p:nvPr/>
          </p:nvPicPr>
          <p:blipFill>
            <a:blip r:embed="rId13" cstate="print"/>
            <a:stretch>
              <a:fillRect/>
            </a:stretch>
          </p:blipFill>
          <p:spPr>
            <a:xfrm>
              <a:off x="9111996" y="4784598"/>
              <a:ext cx="2292094" cy="1296161"/>
            </a:xfrm>
            <a:prstGeom prst="rect">
              <a:avLst/>
            </a:prstGeom>
          </p:spPr>
        </p:pic>
      </p:grpSp>
      <p:sp>
        <p:nvSpPr>
          <p:cNvPr id="27" name="object 27"/>
          <p:cNvSpPr txBox="1"/>
          <p:nvPr/>
        </p:nvSpPr>
        <p:spPr>
          <a:xfrm>
            <a:off x="3639539" y="1926333"/>
            <a:ext cx="2341880" cy="1239520"/>
          </a:xfrm>
          <a:prstGeom prst="rect">
            <a:avLst/>
          </a:prstGeom>
        </p:spPr>
        <p:txBody>
          <a:bodyPr vert="horz" wrap="square" lIns="0" tIns="13970" rIns="0" bIns="0" rtlCol="0">
            <a:spAutoFit/>
          </a:bodyPr>
          <a:lstStyle/>
          <a:p>
            <a:pPr marL="12700" marR="5080">
              <a:lnSpc>
                <a:spcPct val="99400"/>
              </a:lnSpc>
              <a:spcBef>
                <a:spcPts val="110"/>
              </a:spcBef>
            </a:pPr>
            <a:r>
              <a:rPr sz="1600" spc="-5" dirty="0">
                <a:latin typeface="Arial MT"/>
                <a:cs typeface="Arial MT"/>
              </a:rPr>
              <a:t>Identify the location of the </a:t>
            </a:r>
            <a:r>
              <a:rPr sz="1600" spc="-430" dirty="0">
                <a:latin typeface="Arial MT"/>
                <a:cs typeface="Arial MT"/>
              </a:rPr>
              <a:t> </a:t>
            </a:r>
            <a:r>
              <a:rPr sz="1600" spc="-5" dirty="0">
                <a:latin typeface="Arial MT"/>
                <a:cs typeface="Arial MT"/>
              </a:rPr>
              <a:t>fracture and place the </a:t>
            </a:r>
            <a:r>
              <a:rPr sz="1600" dirty="0">
                <a:latin typeface="Arial MT"/>
                <a:cs typeface="Arial MT"/>
              </a:rPr>
              <a:t> </a:t>
            </a:r>
            <a:r>
              <a:rPr sz="1600" spc="-5" dirty="0">
                <a:latin typeface="Arial MT"/>
                <a:cs typeface="Arial MT"/>
              </a:rPr>
              <a:t>extremity in </a:t>
            </a:r>
            <a:r>
              <a:rPr sz="1600" dirty="0">
                <a:latin typeface="Arial MT"/>
                <a:cs typeface="Arial MT"/>
              </a:rPr>
              <a:t>a </a:t>
            </a:r>
            <a:r>
              <a:rPr sz="1600" b="1" spc="-10" dirty="0">
                <a:latin typeface="Arial"/>
                <a:cs typeface="Arial"/>
              </a:rPr>
              <a:t>NEUTRAL </a:t>
            </a:r>
            <a:r>
              <a:rPr sz="1600" b="1" spc="-5" dirty="0">
                <a:latin typeface="Arial"/>
                <a:cs typeface="Arial"/>
              </a:rPr>
              <a:t> POSITION</a:t>
            </a:r>
            <a:r>
              <a:rPr sz="1600" b="1" spc="-15" dirty="0">
                <a:latin typeface="Arial"/>
                <a:cs typeface="Arial"/>
              </a:rPr>
              <a:t> </a:t>
            </a:r>
            <a:r>
              <a:rPr sz="1600" spc="-5" dirty="0">
                <a:latin typeface="Arial MT"/>
                <a:cs typeface="Arial MT"/>
              </a:rPr>
              <a:t>or</a:t>
            </a:r>
            <a:r>
              <a:rPr sz="1600" spc="5" dirty="0">
                <a:latin typeface="Arial MT"/>
                <a:cs typeface="Arial MT"/>
              </a:rPr>
              <a:t> </a:t>
            </a:r>
            <a:r>
              <a:rPr sz="1600" b="1" spc="-5" dirty="0">
                <a:latin typeface="Arial"/>
                <a:cs typeface="Arial"/>
              </a:rPr>
              <a:t>POSITION </a:t>
            </a:r>
            <a:r>
              <a:rPr sz="1600" b="1" dirty="0">
                <a:latin typeface="Arial"/>
                <a:cs typeface="Arial"/>
              </a:rPr>
              <a:t> </a:t>
            </a:r>
            <a:r>
              <a:rPr sz="1600" spc="-5" dirty="0">
                <a:latin typeface="Arial MT"/>
                <a:cs typeface="Arial MT"/>
              </a:rPr>
              <a:t>of</a:t>
            </a:r>
            <a:r>
              <a:rPr sz="1600" spc="5" dirty="0">
                <a:latin typeface="Arial MT"/>
                <a:cs typeface="Arial MT"/>
              </a:rPr>
              <a:t> </a:t>
            </a:r>
            <a:r>
              <a:rPr sz="1600" b="1" spc="-5" dirty="0">
                <a:latin typeface="Arial"/>
                <a:cs typeface="Arial"/>
              </a:rPr>
              <a:t>FUNCTION</a:t>
            </a:r>
            <a:r>
              <a:rPr sz="1600" spc="-5" dirty="0">
                <a:latin typeface="Arial MT"/>
                <a:cs typeface="Arial MT"/>
              </a:rPr>
              <a:t>.</a:t>
            </a:r>
            <a:endParaRPr sz="1600">
              <a:latin typeface="Arial MT"/>
              <a:cs typeface="Arial MT"/>
            </a:endParaRPr>
          </a:p>
        </p:txBody>
      </p:sp>
      <p:sp>
        <p:nvSpPr>
          <p:cNvPr id="33" name="object 33"/>
          <p:cNvSpPr txBox="1"/>
          <p:nvPr/>
        </p:nvSpPr>
        <p:spPr>
          <a:xfrm>
            <a:off x="6690355" y="6025762"/>
            <a:ext cx="31877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FFFFFF"/>
                </a:solidFill>
                <a:latin typeface="Arial Black"/>
                <a:cs typeface="Arial Black"/>
              </a:rPr>
              <a:t>S</a:t>
            </a:r>
            <a:endParaRPr sz="3200">
              <a:latin typeface="Arial Black"/>
              <a:cs typeface="Arial Black"/>
            </a:endParaRPr>
          </a:p>
        </p:txBody>
      </p:sp>
      <p:sp>
        <p:nvSpPr>
          <p:cNvPr id="34" name="object 34"/>
          <p:cNvSpPr txBox="1"/>
          <p:nvPr/>
        </p:nvSpPr>
        <p:spPr>
          <a:xfrm>
            <a:off x="5034377" y="6039532"/>
            <a:ext cx="1310640"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2D3334"/>
                </a:solidFill>
                <a:latin typeface="Arial Black"/>
                <a:cs typeface="Arial Black"/>
              </a:rPr>
              <a:t>P</a:t>
            </a:r>
            <a:r>
              <a:rPr sz="3200" spc="-50" dirty="0">
                <a:solidFill>
                  <a:srgbClr val="2D3334"/>
                </a:solidFill>
                <a:latin typeface="Arial Black"/>
                <a:cs typeface="Arial Black"/>
              </a:rPr>
              <a:t> </a:t>
            </a:r>
            <a:r>
              <a:rPr sz="3200" spc="-5" dirty="0">
                <a:solidFill>
                  <a:srgbClr val="2D3334"/>
                </a:solidFill>
                <a:latin typeface="Arial Black"/>
                <a:cs typeface="Arial Black"/>
              </a:rPr>
              <a:t>A</a:t>
            </a:r>
            <a:r>
              <a:rPr sz="3200" spc="-55" dirty="0">
                <a:solidFill>
                  <a:srgbClr val="2D3334"/>
                </a:solidFill>
                <a:latin typeface="Arial Black"/>
                <a:cs typeface="Arial Black"/>
              </a:rPr>
              <a:t> </a:t>
            </a:r>
            <a:r>
              <a:rPr sz="3200" spc="-5" dirty="0">
                <a:solidFill>
                  <a:srgbClr val="2D3334"/>
                </a:solidFill>
                <a:latin typeface="Arial Black"/>
                <a:cs typeface="Arial Black"/>
              </a:rPr>
              <a:t>W</a:t>
            </a:r>
            <a:endParaRPr sz="3200">
              <a:latin typeface="Arial Black"/>
              <a:cs typeface="Arial Black"/>
            </a:endParaRPr>
          </a:p>
        </p:txBody>
      </p:sp>
      <p:sp>
        <p:nvSpPr>
          <p:cNvPr id="35" name="object 35"/>
          <p:cNvSpPr txBox="1"/>
          <p:nvPr/>
        </p:nvSpPr>
        <p:spPr>
          <a:xfrm>
            <a:off x="972827" y="6229008"/>
            <a:ext cx="2341245" cy="252729"/>
          </a:xfrm>
          <a:prstGeom prst="rect">
            <a:avLst/>
          </a:prstGeom>
        </p:spPr>
        <p:txBody>
          <a:bodyPr vert="horz" wrap="square" lIns="0" tIns="0" rIns="0" bIns="0" rtlCol="0">
            <a:spAutoFit/>
          </a:bodyPr>
          <a:lstStyle/>
          <a:p>
            <a:pPr marL="12700">
              <a:lnSpc>
                <a:spcPts val="1870"/>
              </a:lnSpc>
            </a:pPr>
            <a:r>
              <a:rPr sz="1600" b="1" spc="-5" dirty="0">
                <a:latin typeface="Arial"/>
                <a:cs typeface="Arial"/>
              </a:rPr>
              <a:t>Level</a:t>
            </a:r>
            <a:r>
              <a:rPr sz="1600" b="1" spc="-15" dirty="0">
                <a:latin typeface="Arial"/>
                <a:cs typeface="Arial"/>
              </a:rPr>
              <a:t> </a:t>
            </a:r>
            <a:r>
              <a:rPr sz="1600" b="1" spc="-5" dirty="0">
                <a:latin typeface="Arial"/>
                <a:cs typeface="Arial"/>
              </a:rPr>
              <a:t>of</a:t>
            </a:r>
            <a:r>
              <a:rPr sz="1600" b="1" spc="-10" dirty="0">
                <a:latin typeface="Arial"/>
                <a:cs typeface="Arial"/>
              </a:rPr>
              <a:t> </a:t>
            </a:r>
            <a:r>
              <a:rPr sz="1600" b="1" spc="-5" dirty="0">
                <a:latin typeface="Arial"/>
                <a:cs typeface="Arial"/>
              </a:rPr>
              <a:t>Evidence:</a:t>
            </a:r>
            <a:r>
              <a:rPr sz="1600" b="1" spc="-10" dirty="0">
                <a:latin typeface="Arial"/>
                <a:cs typeface="Arial"/>
              </a:rPr>
              <a:t> </a:t>
            </a:r>
            <a:r>
              <a:rPr sz="1600" spc="-5" dirty="0">
                <a:latin typeface="Arial MT"/>
                <a:cs typeface="Arial MT"/>
              </a:rPr>
              <a:t>C-LD</a:t>
            </a:r>
            <a:endParaRPr sz="1600">
              <a:latin typeface="Arial MT"/>
              <a:cs typeface="Arial MT"/>
            </a:endParaRPr>
          </a:p>
        </p:txBody>
      </p:sp>
      <p:sp>
        <p:nvSpPr>
          <p:cNvPr id="36" name="object 36"/>
          <p:cNvSpPr txBox="1"/>
          <p:nvPr/>
        </p:nvSpPr>
        <p:spPr>
          <a:xfrm>
            <a:off x="11698970" y="656295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latin typeface="Arial MT"/>
                <a:cs typeface="Arial MT"/>
              </a:rPr>
              <a:t>9</a:t>
            </a:fld>
            <a:endParaRPr sz="1200">
              <a:latin typeface="Arial MT"/>
              <a:cs typeface="Arial MT"/>
            </a:endParaRPr>
          </a:p>
        </p:txBody>
      </p:sp>
      <p:sp>
        <p:nvSpPr>
          <p:cNvPr id="37" name="object 37"/>
          <p:cNvSpPr txBox="1"/>
          <p:nvPr/>
        </p:nvSpPr>
        <p:spPr>
          <a:xfrm>
            <a:off x="9408142"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#TCCC-CPP-PPT-19</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
        <p:nvSpPr>
          <p:cNvPr id="28" name="object 28"/>
          <p:cNvSpPr txBox="1"/>
          <p:nvPr/>
        </p:nvSpPr>
        <p:spPr>
          <a:xfrm>
            <a:off x="6415058" y="4134216"/>
            <a:ext cx="2207260" cy="1000760"/>
          </a:xfrm>
          <a:prstGeom prst="rect">
            <a:avLst/>
          </a:prstGeom>
        </p:spPr>
        <p:txBody>
          <a:bodyPr vert="horz" wrap="square" lIns="0" tIns="12700" rIns="0" bIns="0" rtlCol="0">
            <a:spAutoFit/>
          </a:bodyPr>
          <a:lstStyle/>
          <a:p>
            <a:pPr marL="12700" algn="just">
              <a:lnSpc>
                <a:spcPct val="100000"/>
              </a:lnSpc>
              <a:spcBef>
                <a:spcPts val="100"/>
              </a:spcBef>
            </a:pPr>
            <a:r>
              <a:rPr sz="1600" b="1" spc="-5" dirty="0">
                <a:latin typeface="Arial"/>
                <a:cs typeface="Arial"/>
              </a:rPr>
              <a:t>CHECK</a:t>
            </a:r>
            <a:r>
              <a:rPr sz="1600" b="1" spc="-25" dirty="0">
                <a:latin typeface="Arial"/>
                <a:cs typeface="Arial"/>
              </a:rPr>
              <a:t> </a:t>
            </a:r>
            <a:r>
              <a:rPr sz="1600" b="1" spc="-10" dirty="0">
                <a:latin typeface="Arial"/>
                <a:cs typeface="Arial"/>
              </a:rPr>
              <a:t>PULSES</a:t>
            </a:r>
            <a:r>
              <a:rPr sz="1600" spc="-10" dirty="0">
                <a:latin typeface="Arial MT"/>
                <a:cs typeface="Arial MT"/>
              </a:rPr>
              <a:t>,</a:t>
            </a:r>
            <a:r>
              <a:rPr sz="1600" spc="-25" dirty="0">
                <a:latin typeface="Arial MT"/>
                <a:cs typeface="Arial MT"/>
              </a:rPr>
              <a:t> </a:t>
            </a:r>
            <a:r>
              <a:rPr sz="1600" spc="-5" dirty="0">
                <a:latin typeface="Arial MT"/>
                <a:cs typeface="Arial MT"/>
              </a:rPr>
              <a:t>skin</a:t>
            </a:r>
            <a:endParaRPr sz="1600">
              <a:latin typeface="Arial MT"/>
              <a:cs typeface="Arial MT"/>
            </a:endParaRPr>
          </a:p>
          <a:p>
            <a:pPr marL="12700" marR="5080" algn="just">
              <a:lnSpc>
                <a:spcPct val="100000"/>
              </a:lnSpc>
            </a:pPr>
            <a:r>
              <a:rPr sz="1600" spc="-5" dirty="0">
                <a:latin typeface="Arial MT"/>
                <a:cs typeface="Arial MT"/>
              </a:rPr>
              <a:t>color, and sensorimotor </a:t>
            </a:r>
            <a:r>
              <a:rPr sz="1600" dirty="0">
                <a:latin typeface="Arial MT"/>
                <a:cs typeface="Arial MT"/>
              </a:rPr>
              <a:t> </a:t>
            </a:r>
            <a:r>
              <a:rPr sz="1600" spc="-5" dirty="0">
                <a:latin typeface="Arial MT"/>
                <a:cs typeface="Arial MT"/>
              </a:rPr>
              <a:t>function distal to the site </a:t>
            </a:r>
            <a:r>
              <a:rPr sz="1600" spc="-430" dirty="0">
                <a:latin typeface="Arial MT"/>
                <a:cs typeface="Arial MT"/>
              </a:rPr>
              <a:t> </a:t>
            </a:r>
            <a:r>
              <a:rPr sz="1600" spc="-5" dirty="0">
                <a:latin typeface="Arial MT"/>
                <a:cs typeface="Arial MT"/>
              </a:rPr>
              <a:t>of</a:t>
            </a:r>
            <a:r>
              <a:rPr sz="1600" spc="5" dirty="0">
                <a:latin typeface="Arial MT"/>
                <a:cs typeface="Arial MT"/>
              </a:rPr>
              <a:t> </a:t>
            </a:r>
            <a:r>
              <a:rPr sz="1600" spc="-5" dirty="0">
                <a:latin typeface="Arial MT"/>
                <a:cs typeface="Arial MT"/>
              </a:rPr>
              <a:t>the</a:t>
            </a:r>
            <a:r>
              <a:rPr sz="1600" dirty="0">
                <a:latin typeface="Arial MT"/>
                <a:cs typeface="Arial MT"/>
              </a:rPr>
              <a:t> </a:t>
            </a:r>
            <a:r>
              <a:rPr sz="1600" spc="-5" dirty="0">
                <a:latin typeface="Arial MT"/>
                <a:cs typeface="Arial MT"/>
              </a:rPr>
              <a:t>fracture</a:t>
            </a:r>
            <a:endParaRPr sz="1600">
              <a:latin typeface="Arial MT"/>
              <a:cs typeface="Arial MT"/>
            </a:endParaRPr>
          </a:p>
        </p:txBody>
      </p:sp>
      <p:sp>
        <p:nvSpPr>
          <p:cNvPr id="29" name="object 29"/>
          <p:cNvSpPr txBox="1"/>
          <p:nvPr/>
        </p:nvSpPr>
        <p:spPr>
          <a:xfrm>
            <a:off x="8973492" y="1908836"/>
            <a:ext cx="2317750" cy="757555"/>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REMOVE</a:t>
            </a:r>
            <a:r>
              <a:rPr sz="1600" b="1" spc="-40" dirty="0">
                <a:latin typeface="Arial"/>
                <a:cs typeface="Arial"/>
              </a:rPr>
              <a:t> </a:t>
            </a:r>
            <a:r>
              <a:rPr sz="1600" spc="-5" dirty="0">
                <a:latin typeface="Arial MT"/>
                <a:cs typeface="Arial MT"/>
              </a:rPr>
              <a:t>watches,</a:t>
            </a:r>
            <a:r>
              <a:rPr sz="1600" spc="-30" dirty="0">
                <a:latin typeface="Arial MT"/>
                <a:cs typeface="Arial MT"/>
              </a:rPr>
              <a:t> </a:t>
            </a:r>
            <a:r>
              <a:rPr sz="1600" spc="-5" dirty="0">
                <a:latin typeface="Arial MT"/>
                <a:cs typeface="Arial MT"/>
              </a:rPr>
              <a:t>rings, </a:t>
            </a:r>
            <a:r>
              <a:rPr sz="1600" spc="-430" dirty="0">
                <a:latin typeface="Arial MT"/>
                <a:cs typeface="Arial MT"/>
              </a:rPr>
              <a:t> </a:t>
            </a:r>
            <a:r>
              <a:rPr sz="1600" spc="-5" dirty="0">
                <a:latin typeface="Arial MT"/>
                <a:cs typeface="Arial MT"/>
              </a:rPr>
              <a:t>bracelets</a:t>
            </a:r>
            <a:r>
              <a:rPr sz="1600" spc="-10" dirty="0">
                <a:latin typeface="Arial MT"/>
                <a:cs typeface="Arial MT"/>
              </a:rPr>
              <a:t> </a:t>
            </a:r>
            <a:r>
              <a:rPr sz="1600" spc="-5" dirty="0">
                <a:latin typeface="Arial MT"/>
                <a:cs typeface="Arial MT"/>
              </a:rPr>
              <a:t>or</a:t>
            </a:r>
            <a:r>
              <a:rPr sz="1600" spc="5" dirty="0">
                <a:latin typeface="Arial MT"/>
                <a:cs typeface="Arial MT"/>
              </a:rPr>
              <a:t> </a:t>
            </a:r>
            <a:r>
              <a:rPr sz="1600" spc="-5" dirty="0">
                <a:latin typeface="Arial MT"/>
                <a:cs typeface="Arial MT"/>
              </a:rPr>
              <a:t>potential </a:t>
            </a:r>
            <a:r>
              <a:rPr sz="1600" dirty="0">
                <a:latin typeface="Arial MT"/>
                <a:cs typeface="Arial MT"/>
              </a:rPr>
              <a:t> </a:t>
            </a:r>
            <a:r>
              <a:rPr sz="1600" spc="-5" dirty="0">
                <a:latin typeface="Arial MT"/>
                <a:cs typeface="Arial MT"/>
              </a:rPr>
              <a:t>constricting</a:t>
            </a:r>
            <a:r>
              <a:rPr sz="1600" spc="-15" dirty="0">
                <a:latin typeface="Arial MT"/>
                <a:cs typeface="Arial MT"/>
              </a:rPr>
              <a:t> </a:t>
            </a:r>
            <a:r>
              <a:rPr sz="1600" spc="-5" dirty="0">
                <a:latin typeface="Arial MT"/>
                <a:cs typeface="Arial MT"/>
              </a:rPr>
              <a:t>materials</a:t>
            </a:r>
            <a:endParaRPr sz="1600">
              <a:latin typeface="Arial MT"/>
              <a:cs typeface="Arial MT"/>
            </a:endParaRPr>
          </a:p>
        </p:txBody>
      </p:sp>
      <p:sp>
        <p:nvSpPr>
          <p:cNvPr id="30" name="object 30"/>
          <p:cNvSpPr txBox="1"/>
          <p:nvPr/>
        </p:nvSpPr>
        <p:spPr>
          <a:xfrm>
            <a:off x="3639335" y="4495753"/>
            <a:ext cx="2234565" cy="99568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REASSESS</a:t>
            </a:r>
            <a:r>
              <a:rPr sz="1600" b="1" spc="-75" dirty="0">
                <a:latin typeface="Arial"/>
                <a:cs typeface="Arial"/>
              </a:rPr>
              <a:t> </a:t>
            </a:r>
            <a:r>
              <a:rPr sz="1600" b="1" spc="-5" dirty="0">
                <a:latin typeface="Arial"/>
                <a:cs typeface="Arial"/>
              </a:rPr>
              <a:t>BLEEDING</a:t>
            </a:r>
            <a:endParaRPr sz="1600">
              <a:latin typeface="Arial"/>
              <a:cs typeface="Arial"/>
            </a:endParaRPr>
          </a:p>
          <a:p>
            <a:pPr marL="12700" marR="271145">
              <a:lnSpc>
                <a:spcPct val="98900"/>
              </a:lnSpc>
              <a:spcBef>
                <a:spcPts val="20"/>
              </a:spcBef>
            </a:pPr>
            <a:r>
              <a:rPr sz="1600" spc="-5" dirty="0">
                <a:latin typeface="Arial MT"/>
                <a:cs typeface="Arial MT"/>
              </a:rPr>
              <a:t>control prior to further </a:t>
            </a:r>
            <a:r>
              <a:rPr sz="1600" spc="-430" dirty="0">
                <a:latin typeface="Arial MT"/>
                <a:cs typeface="Arial MT"/>
              </a:rPr>
              <a:t> </a:t>
            </a:r>
            <a:r>
              <a:rPr sz="1600" spc="-5" dirty="0">
                <a:latin typeface="Arial MT"/>
                <a:cs typeface="Arial MT"/>
              </a:rPr>
              <a:t>management</a:t>
            </a:r>
            <a:r>
              <a:rPr sz="1600" dirty="0">
                <a:latin typeface="Arial MT"/>
                <a:cs typeface="Arial MT"/>
              </a:rPr>
              <a:t> </a:t>
            </a:r>
            <a:r>
              <a:rPr sz="1600" spc="-5" dirty="0">
                <a:latin typeface="Arial MT"/>
                <a:cs typeface="Arial MT"/>
              </a:rPr>
              <a:t>of the </a:t>
            </a:r>
            <a:r>
              <a:rPr sz="1600" dirty="0">
                <a:latin typeface="Arial MT"/>
                <a:cs typeface="Arial MT"/>
              </a:rPr>
              <a:t> </a:t>
            </a:r>
            <a:r>
              <a:rPr sz="1600" spc="-5" dirty="0">
                <a:latin typeface="Arial MT"/>
                <a:cs typeface="Arial MT"/>
              </a:rPr>
              <a:t>fracture</a:t>
            </a:r>
            <a:endParaRPr sz="1600">
              <a:latin typeface="Arial MT"/>
              <a:cs typeface="Arial MT"/>
            </a:endParaRPr>
          </a:p>
        </p:txBody>
      </p:sp>
      <p:sp>
        <p:nvSpPr>
          <p:cNvPr id="31" name="object 31"/>
          <p:cNvSpPr txBox="1"/>
          <p:nvPr/>
        </p:nvSpPr>
        <p:spPr>
          <a:xfrm>
            <a:off x="8973492" y="4087218"/>
            <a:ext cx="2618740" cy="513715"/>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DRESS</a:t>
            </a:r>
            <a:r>
              <a:rPr sz="1600" b="1" spc="-25" dirty="0">
                <a:latin typeface="Arial"/>
                <a:cs typeface="Arial"/>
              </a:rPr>
              <a:t> </a:t>
            </a:r>
            <a:r>
              <a:rPr sz="1600" b="1" spc="-5" dirty="0">
                <a:latin typeface="Arial"/>
                <a:cs typeface="Arial"/>
              </a:rPr>
              <a:t>ALL</a:t>
            </a:r>
            <a:r>
              <a:rPr sz="1600" b="1" spc="-20" dirty="0">
                <a:latin typeface="Arial"/>
                <a:cs typeface="Arial"/>
              </a:rPr>
              <a:t> </a:t>
            </a:r>
            <a:r>
              <a:rPr sz="1600" b="1" spc="-5" dirty="0">
                <a:latin typeface="Arial"/>
                <a:cs typeface="Arial"/>
              </a:rPr>
              <a:t>WOUNDS</a:t>
            </a:r>
            <a:r>
              <a:rPr sz="1600" b="1" spc="-25" dirty="0">
                <a:latin typeface="Arial"/>
                <a:cs typeface="Arial"/>
              </a:rPr>
              <a:t> </a:t>
            </a:r>
            <a:r>
              <a:rPr sz="1600" spc="-5" dirty="0">
                <a:latin typeface="Arial MT"/>
                <a:cs typeface="Arial MT"/>
              </a:rPr>
              <a:t>prior</a:t>
            </a:r>
            <a:endParaRPr sz="1600">
              <a:latin typeface="Arial MT"/>
              <a:cs typeface="Arial MT"/>
            </a:endParaRPr>
          </a:p>
          <a:p>
            <a:pPr marL="12700">
              <a:lnSpc>
                <a:spcPct val="100000"/>
              </a:lnSpc>
            </a:pPr>
            <a:r>
              <a:rPr sz="1600" spc="-5" dirty="0">
                <a:latin typeface="Arial MT"/>
                <a:cs typeface="Arial MT"/>
              </a:rPr>
              <a:t>to</a:t>
            </a:r>
            <a:r>
              <a:rPr sz="1600" spc="-20" dirty="0">
                <a:latin typeface="Arial MT"/>
                <a:cs typeface="Arial MT"/>
              </a:rPr>
              <a:t> </a:t>
            </a:r>
            <a:r>
              <a:rPr sz="1600" spc="-5" dirty="0">
                <a:latin typeface="Arial MT"/>
                <a:cs typeface="Arial MT"/>
              </a:rPr>
              <a:t>splint</a:t>
            </a:r>
            <a:r>
              <a:rPr sz="1600" spc="-25" dirty="0">
                <a:latin typeface="Arial MT"/>
                <a:cs typeface="Arial MT"/>
              </a:rPr>
              <a:t> </a:t>
            </a:r>
            <a:r>
              <a:rPr sz="1600" spc="-5" dirty="0">
                <a:latin typeface="Arial MT"/>
                <a:cs typeface="Arial MT"/>
              </a:rPr>
              <a:t>application</a:t>
            </a:r>
            <a:endParaRPr sz="1600">
              <a:latin typeface="Arial MT"/>
              <a:cs typeface="Arial M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33</TotalTime>
  <Words>6330</Words>
  <Application>Microsoft Office PowerPoint</Application>
  <PresentationFormat>Widescreen</PresentationFormat>
  <Paragraphs>436</Paragraphs>
  <Slides>23</Slides>
  <Notes>22</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-apple-system</vt:lpstr>
      <vt:lpstr>Aptos</vt:lpstr>
      <vt:lpstr>Arial</vt:lpstr>
      <vt:lpstr>Arial Black</vt:lpstr>
      <vt:lpstr>Arial MT</vt:lpstr>
      <vt:lpstr>Calibri</vt:lpstr>
      <vt:lpstr>Times New Roman</vt:lpstr>
      <vt:lpstr>Wingdings</vt:lpstr>
      <vt:lpstr>Office Theme</vt:lpstr>
      <vt:lpstr>TACTICAL COMBAT  CASUALTY CARE COURSE MODULE 19: FRACTURES</vt:lpstr>
      <vt:lpstr>Module 19: Fractures</vt:lpstr>
      <vt:lpstr>Module 19: Fractures</vt:lpstr>
      <vt:lpstr>Module 19: Fractures</vt:lpstr>
      <vt:lpstr>MARCH PAWS</vt:lpstr>
      <vt:lpstr>SIGNS OF A SUSPECTED CLOSED FRACTURE</vt:lpstr>
      <vt:lpstr>Module 19: Fractures SIGNS OF AN OPEN FRACTURE</vt:lpstr>
      <vt:lpstr>Module 19: Fractures OPEN FRACTURES (Cont.)</vt:lpstr>
      <vt:lpstr>Module 19: Fractures BASIC MANAGEMENT  OF FRACTURES</vt:lpstr>
      <vt:lpstr>Module 19: Fractures</vt:lpstr>
      <vt:lpstr>Module 19: Fractures BASIC SPLINTING PRINCIPLES</vt:lpstr>
      <vt:lpstr>Module 19: Fractures MALLEABLE SPLINTS</vt:lpstr>
      <vt:lpstr>Module 19: Fractures</vt:lpstr>
      <vt:lpstr>RIGID SPLINTS</vt:lpstr>
      <vt:lpstr>Module 19: Fractures</vt:lpstr>
      <vt:lpstr>THINGS TO AVOID WHEN SPLINTING</vt:lpstr>
      <vt:lpstr>Module 19: Fractures</vt:lpstr>
      <vt:lpstr>Module 19: Fractures</vt:lpstr>
      <vt:lpstr>SKILL STATION</vt:lpstr>
      <vt:lpstr>SUMMARY</vt:lpstr>
      <vt:lpstr>CHECK ON LEARNING</vt:lpstr>
      <vt:lpstr>Module 19: Fractures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2</cp:revision>
  <dcterms:created xsi:type="dcterms:W3CDTF">2024-01-08T20:38:02Z</dcterms:created>
  <dcterms:modified xsi:type="dcterms:W3CDTF">2024-06-09T13:29:53Z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2023-11-30T00:00:00Z</vt:filetime>
  </property>
  <property fmtid="{D5CDD505-2E9C-101B-9397-08002B2CF9AE}" pid="3" name="Creator">
    <vt:lpwstr>Acrobat PDFMaker 23 for PowerPoint</vt:lpwstr>
  </property>
  <property fmtid="{D5CDD505-2E9C-101B-9397-08002B2CF9AE}" pid="4" name="LastSaved">
    <vt:filetime>2024-01-08T00:00:00Z</vt:filetime>
  </property>
</Properties>
</file>